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3"/>
  </p:notesMasterIdLst>
  <p:sldIdLst>
    <p:sldId id="260" r:id="rId2"/>
    <p:sldId id="269" r:id="rId3"/>
    <p:sldId id="262" r:id="rId4"/>
    <p:sldId id="271" r:id="rId5"/>
    <p:sldId id="263" r:id="rId6"/>
    <p:sldId id="268" r:id="rId7"/>
    <p:sldId id="265" r:id="rId8"/>
    <p:sldId id="266" r:id="rId9"/>
    <p:sldId id="267" r:id="rId10"/>
    <p:sldId id="273" r:id="rId11"/>
    <p:sldId id="272" r:id="rId1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E8F"/>
    <a:srgbClr val="A0DD81"/>
    <a:srgbClr val="F2913C"/>
    <a:srgbClr val="FD5632"/>
    <a:srgbClr val="3F2464"/>
    <a:srgbClr val="4DF3C5"/>
    <a:srgbClr val="336699"/>
    <a:srgbClr val="CD26B1"/>
    <a:srgbClr val="96D37B"/>
    <a:srgbClr val="F5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6"/>
    <p:restoredTop sz="93694"/>
  </p:normalViewPr>
  <p:slideViewPr>
    <p:cSldViewPr snapToGrid="0" snapToObjects="1">
      <p:cViewPr>
        <p:scale>
          <a:sx n="85" d="100"/>
          <a:sy n="85" d="100"/>
        </p:scale>
        <p:origin x="1096" y="688"/>
      </p:cViewPr>
      <p:guideLst/>
    </p:cSldViewPr>
  </p:slideViewPr>
  <p:outlineViewPr>
    <p:cViewPr>
      <p:scale>
        <a:sx n="100" d="100"/>
        <a:sy n="100" d="100"/>
      </p:scale>
      <p:origin x="0" y="-10528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3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18AE65-E660-E84C-8C45-F0A0122EC2DC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0527468-A432-D648-8CF9-6714384148C5}">
      <dgm:prSet phldrT="[Text]"/>
      <dgm:spPr/>
      <dgm:t>
        <a:bodyPr/>
        <a:lstStyle/>
        <a:p>
          <a:r>
            <a:rPr lang="en-US" dirty="0"/>
            <a:t>People Engaged</a:t>
          </a:r>
        </a:p>
      </dgm:t>
    </dgm:pt>
    <dgm:pt modelId="{E6E96021-C41B-4449-B903-1351893D5B88}" type="parTrans" cxnId="{859C422B-6EC8-9145-94FF-6604C68CAA94}">
      <dgm:prSet/>
      <dgm:spPr/>
      <dgm:t>
        <a:bodyPr/>
        <a:lstStyle/>
        <a:p>
          <a:endParaRPr lang="en-US"/>
        </a:p>
      </dgm:t>
    </dgm:pt>
    <dgm:pt modelId="{AACBFC7A-7610-A74D-B1B1-444904E2D548}" type="sibTrans" cxnId="{859C422B-6EC8-9145-94FF-6604C68CAA94}">
      <dgm:prSet/>
      <dgm:spPr/>
      <dgm:t>
        <a:bodyPr/>
        <a:lstStyle/>
        <a:p>
          <a:endParaRPr lang="en-US"/>
        </a:p>
      </dgm:t>
    </dgm:pt>
    <dgm:pt modelId="{16584D55-61D4-3340-AE99-D19B1BC745B7}">
      <dgm:prSet phldrT="[Text]"/>
      <dgm:spPr/>
      <dgm:t>
        <a:bodyPr/>
        <a:lstStyle/>
        <a:p>
          <a:r>
            <a:rPr lang="en-US" dirty="0"/>
            <a:t>Strategy</a:t>
          </a:r>
        </a:p>
      </dgm:t>
    </dgm:pt>
    <dgm:pt modelId="{709D905D-2B16-414B-9B48-DD4102941DA0}" type="parTrans" cxnId="{B19EEE8C-5B34-3641-B12C-23A4F876EB5F}">
      <dgm:prSet/>
      <dgm:spPr/>
      <dgm:t>
        <a:bodyPr/>
        <a:lstStyle/>
        <a:p>
          <a:endParaRPr lang="en-US"/>
        </a:p>
      </dgm:t>
    </dgm:pt>
    <dgm:pt modelId="{ABE5BA11-9A49-BA4B-9570-08A9CD9B35B3}" type="sibTrans" cxnId="{B19EEE8C-5B34-3641-B12C-23A4F876EB5F}">
      <dgm:prSet/>
      <dgm:spPr/>
      <dgm:t>
        <a:bodyPr/>
        <a:lstStyle/>
        <a:p>
          <a:endParaRPr lang="en-US"/>
        </a:p>
      </dgm:t>
    </dgm:pt>
    <dgm:pt modelId="{7BB352DC-0E15-CC49-8B09-2C16CB4BCC9B}">
      <dgm:prSet phldrT="[Text]"/>
      <dgm:spPr/>
      <dgm:t>
        <a:bodyPr/>
        <a:lstStyle/>
        <a:p>
          <a:r>
            <a:rPr lang="en-US" dirty="0"/>
            <a:t>Value</a:t>
          </a:r>
        </a:p>
      </dgm:t>
    </dgm:pt>
    <dgm:pt modelId="{4B6B2314-C1C1-114C-A4B6-FA4182010CB9}" type="parTrans" cxnId="{562FD42D-6D42-3241-A778-4196F5A7282F}">
      <dgm:prSet/>
      <dgm:spPr/>
      <dgm:t>
        <a:bodyPr/>
        <a:lstStyle/>
        <a:p>
          <a:endParaRPr lang="en-US"/>
        </a:p>
      </dgm:t>
    </dgm:pt>
    <dgm:pt modelId="{F9FBAC4E-A152-A648-9B65-47192B42EA65}" type="sibTrans" cxnId="{562FD42D-6D42-3241-A778-4196F5A7282F}">
      <dgm:prSet/>
      <dgm:spPr/>
      <dgm:t>
        <a:bodyPr/>
        <a:lstStyle/>
        <a:p>
          <a:endParaRPr lang="en-US"/>
        </a:p>
      </dgm:t>
    </dgm:pt>
    <dgm:pt modelId="{D6299B9F-2251-1E45-B6AC-02CB4525671A}">
      <dgm:prSet phldrT="[Text]"/>
      <dgm:spPr/>
      <dgm:t>
        <a:bodyPr/>
        <a:lstStyle/>
        <a:p>
          <a:r>
            <a:rPr lang="en-US" dirty="0"/>
            <a:t>Executed Deliverable</a:t>
          </a:r>
        </a:p>
      </dgm:t>
    </dgm:pt>
    <dgm:pt modelId="{23FCE83A-8340-C746-BF0F-BF78E89DE268}" type="parTrans" cxnId="{991AEEB5-93AA-C448-A403-4726AF757EE0}">
      <dgm:prSet/>
      <dgm:spPr/>
      <dgm:t>
        <a:bodyPr/>
        <a:lstStyle/>
        <a:p>
          <a:endParaRPr lang="en-US"/>
        </a:p>
      </dgm:t>
    </dgm:pt>
    <dgm:pt modelId="{A38E950E-C13F-684C-B43E-DF658F57A1AB}" type="sibTrans" cxnId="{991AEEB5-93AA-C448-A403-4726AF757EE0}">
      <dgm:prSet/>
      <dgm:spPr/>
      <dgm:t>
        <a:bodyPr/>
        <a:lstStyle/>
        <a:p>
          <a:endParaRPr lang="en-US"/>
        </a:p>
      </dgm:t>
    </dgm:pt>
    <dgm:pt modelId="{A38D9D08-1CB7-3041-B487-3B51936E15B5}">
      <dgm:prSet phldrT="[Text]"/>
      <dgm:spPr/>
      <dgm:t>
        <a:bodyPr/>
        <a:lstStyle/>
        <a:p>
          <a:r>
            <a:rPr lang="en-US" dirty="0"/>
            <a:t>Purpose</a:t>
          </a:r>
        </a:p>
      </dgm:t>
    </dgm:pt>
    <dgm:pt modelId="{25BEA01C-5BA0-8A40-B5A8-726A5D72420B}" type="parTrans" cxnId="{5E283372-A524-4149-AB2E-0DEF5FA67867}">
      <dgm:prSet/>
      <dgm:spPr/>
      <dgm:t>
        <a:bodyPr/>
        <a:lstStyle/>
        <a:p>
          <a:endParaRPr lang="en-US"/>
        </a:p>
      </dgm:t>
    </dgm:pt>
    <dgm:pt modelId="{11C23A16-2A42-9E45-BE0C-6EA0B2A7E4A2}" type="sibTrans" cxnId="{5E283372-A524-4149-AB2E-0DEF5FA67867}">
      <dgm:prSet/>
      <dgm:spPr/>
      <dgm:t>
        <a:bodyPr/>
        <a:lstStyle/>
        <a:p>
          <a:endParaRPr lang="en-US"/>
        </a:p>
      </dgm:t>
    </dgm:pt>
    <dgm:pt modelId="{790512A2-B1DC-5E41-B2C7-E11DD52C1559}" type="pres">
      <dgm:prSet presAssocID="{B318AE65-E660-E84C-8C45-F0A0122EC2D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02931D3-81F2-114B-AEA1-B8608E927B38}" type="pres">
      <dgm:prSet presAssocID="{20527468-A432-D648-8CF9-6714384148C5}" presName="centerShape" presStyleLbl="node0" presStyleIdx="0" presStyleCnt="1"/>
      <dgm:spPr/>
    </dgm:pt>
    <dgm:pt modelId="{43015FBD-BF7D-1C40-9AFF-D999DA991BBB}" type="pres">
      <dgm:prSet presAssocID="{16584D55-61D4-3340-AE99-D19B1BC745B7}" presName="node" presStyleLbl="node1" presStyleIdx="0" presStyleCnt="4">
        <dgm:presLayoutVars>
          <dgm:bulletEnabled val="1"/>
        </dgm:presLayoutVars>
      </dgm:prSet>
      <dgm:spPr/>
    </dgm:pt>
    <dgm:pt modelId="{46DAAA8A-3DBE-DD40-9E43-5AF9AE2280C8}" type="pres">
      <dgm:prSet presAssocID="{16584D55-61D4-3340-AE99-D19B1BC745B7}" presName="dummy" presStyleCnt="0"/>
      <dgm:spPr/>
    </dgm:pt>
    <dgm:pt modelId="{A9B1D0FF-35D3-604E-884B-451A97A9C145}" type="pres">
      <dgm:prSet presAssocID="{ABE5BA11-9A49-BA4B-9570-08A9CD9B35B3}" presName="sibTrans" presStyleLbl="sibTrans2D1" presStyleIdx="0" presStyleCnt="4"/>
      <dgm:spPr/>
    </dgm:pt>
    <dgm:pt modelId="{39179349-FCDF-4444-880B-F0BAEAF8E48A}" type="pres">
      <dgm:prSet presAssocID="{7BB352DC-0E15-CC49-8B09-2C16CB4BCC9B}" presName="node" presStyleLbl="node1" presStyleIdx="1" presStyleCnt="4">
        <dgm:presLayoutVars>
          <dgm:bulletEnabled val="1"/>
        </dgm:presLayoutVars>
      </dgm:prSet>
      <dgm:spPr/>
    </dgm:pt>
    <dgm:pt modelId="{B65FA775-5077-C946-9C62-B8532C29559C}" type="pres">
      <dgm:prSet presAssocID="{7BB352DC-0E15-CC49-8B09-2C16CB4BCC9B}" presName="dummy" presStyleCnt="0"/>
      <dgm:spPr/>
    </dgm:pt>
    <dgm:pt modelId="{F299A958-FF00-EA40-B1A2-44D67E325757}" type="pres">
      <dgm:prSet presAssocID="{F9FBAC4E-A152-A648-9B65-47192B42EA65}" presName="sibTrans" presStyleLbl="sibTrans2D1" presStyleIdx="1" presStyleCnt="4"/>
      <dgm:spPr/>
    </dgm:pt>
    <dgm:pt modelId="{D529842E-4747-4748-BE6E-17ABE29511EF}" type="pres">
      <dgm:prSet presAssocID="{D6299B9F-2251-1E45-B6AC-02CB4525671A}" presName="node" presStyleLbl="node1" presStyleIdx="2" presStyleCnt="4">
        <dgm:presLayoutVars>
          <dgm:bulletEnabled val="1"/>
        </dgm:presLayoutVars>
      </dgm:prSet>
      <dgm:spPr/>
    </dgm:pt>
    <dgm:pt modelId="{F092221F-76B1-F643-B5F7-8E189F865E79}" type="pres">
      <dgm:prSet presAssocID="{D6299B9F-2251-1E45-B6AC-02CB4525671A}" presName="dummy" presStyleCnt="0"/>
      <dgm:spPr/>
    </dgm:pt>
    <dgm:pt modelId="{FC5A4433-4FE9-0544-B03F-6CBA26263B6C}" type="pres">
      <dgm:prSet presAssocID="{A38E950E-C13F-684C-B43E-DF658F57A1AB}" presName="sibTrans" presStyleLbl="sibTrans2D1" presStyleIdx="2" presStyleCnt="4"/>
      <dgm:spPr/>
    </dgm:pt>
    <dgm:pt modelId="{4668501E-53F0-0A41-A457-A2D7524971D1}" type="pres">
      <dgm:prSet presAssocID="{A38D9D08-1CB7-3041-B487-3B51936E15B5}" presName="node" presStyleLbl="node1" presStyleIdx="3" presStyleCnt="4">
        <dgm:presLayoutVars>
          <dgm:bulletEnabled val="1"/>
        </dgm:presLayoutVars>
      </dgm:prSet>
      <dgm:spPr/>
    </dgm:pt>
    <dgm:pt modelId="{EC5B4432-6A7D-8649-BD24-CF1F723FFFF7}" type="pres">
      <dgm:prSet presAssocID="{A38D9D08-1CB7-3041-B487-3B51936E15B5}" presName="dummy" presStyleCnt="0"/>
      <dgm:spPr/>
    </dgm:pt>
    <dgm:pt modelId="{34A6305A-3549-3141-A368-0AAAF76B340E}" type="pres">
      <dgm:prSet presAssocID="{11C23A16-2A42-9E45-BE0C-6EA0B2A7E4A2}" presName="sibTrans" presStyleLbl="sibTrans2D1" presStyleIdx="3" presStyleCnt="4"/>
      <dgm:spPr/>
    </dgm:pt>
  </dgm:ptLst>
  <dgm:cxnLst>
    <dgm:cxn modelId="{4199A10F-96D4-7645-9BB6-69BF7F3DAD79}" type="presOf" srcId="{11C23A16-2A42-9E45-BE0C-6EA0B2A7E4A2}" destId="{34A6305A-3549-3141-A368-0AAAF76B340E}" srcOrd="0" destOrd="0" presId="urn:microsoft.com/office/officeart/2005/8/layout/radial6"/>
    <dgm:cxn modelId="{859C422B-6EC8-9145-94FF-6604C68CAA94}" srcId="{B318AE65-E660-E84C-8C45-F0A0122EC2DC}" destId="{20527468-A432-D648-8CF9-6714384148C5}" srcOrd="0" destOrd="0" parTransId="{E6E96021-C41B-4449-B903-1351893D5B88}" sibTransId="{AACBFC7A-7610-A74D-B1B1-444904E2D548}"/>
    <dgm:cxn modelId="{562FD42D-6D42-3241-A778-4196F5A7282F}" srcId="{20527468-A432-D648-8CF9-6714384148C5}" destId="{7BB352DC-0E15-CC49-8B09-2C16CB4BCC9B}" srcOrd="1" destOrd="0" parTransId="{4B6B2314-C1C1-114C-A4B6-FA4182010CB9}" sibTransId="{F9FBAC4E-A152-A648-9B65-47192B42EA65}"/>
    <dgm:cxn modelId="{89DF705F-815B-1A47-B991-E7269631935D}" type="presOf" srcId="{ABE5BA11-9A49-BA4B-9570-08A9CD9B35B3}" destId="{A9B1D0FF-35D3-604E-884B-451A97A9C145}" srcOrd="0" destOrd="0" presId="urn:microsoft.com/office/officeart/2005/8/layout/radial6"/>
    <dgm:cxn modelId="{23BB276D-7220-4442-8A2B-CB5552F1C6B9}" type="presOf" srcId="{F9FBAC4E-A152-A648-9B65-47192B42EA65}" destId="{F299A958-FF00-EA40-B1A2-44D67E325757}" srcOrd="0" destOrd="0" presId="urn:microsoft.com/office/officeart/2005/8/layout/radial6"/>
    <dgm:cxn modelId="{C02E6670-D429-2D4C-8FA7-EAC84FF35A12}" type="presOf" srcId="{D6299B9F-2251-1E45-B6AC-02CB4525671A}" destId="{D529842E-4747-4748-BE6E-17ABE29511EF}" srcOrd="0" destOrd="0" presId="urn:microsoft.com/office/officeart/2005/8/layout/radial6"/>
    <dgm:cxn modelId="{5E283372-A524-4149-AB2E-0DEF5FA67867}" srcId="{20527468-A432-D648-8CF9-6714384148C5}" destId="{A38D9D08-1CB7-3041-B487-3B51936E15B5}" srcOrd="3" destOrd="0" parTransId="{25BEA01C-5BA0-8A40-B5A8-726A5D72420B}" sibTransId="{11C23A16-2A42-9E45-BE0C-6EA0B2A7E4A2}"/>
    <dgm:cxn modelId="{E46F8C88-AE9A-A74B-B287-86F1D0EC7D35}" type="presOf" srcId="{20527468-A432-D648-8CF9-6714384148C5}" destId="{B02931D3-81F2-114B-AEA1-B8608E927B38}" srcOrd="0" destOrd="0" presId="urn:microsoft.com/office/officeart/2005/8/layout/radial6"/>
    <dgm:cxn modelId="{B19EEE8C-5B34-3641-B12C-23A4F876EB5F}" srcId="{20527468-A432-D648-8CF9-6714384148C5}" destId="{16584D55-61D4-3340-AE99-D19B1BC745B7}" srcOrd="0" destOrd="0" parTransId="{709D905D-2B16-414B-9B48-DD4102941DA0}" sibTransId="{ABE5BA11-9A49-BA4B-9570-08A9CD9B35B3}"/>
    <dgm:cxn modelId="{96602CA6-C14A-2743-8D1C-BAD66CA9DD42}" type="presOf" srcId="{16584D55-61D4-3340-AE99-D19B1BC745B7}" destId="{43015FBD-BF7D-1C40-9AFF-D999DA991BBB}" srcOrd="0" destOrd="0" presId="urn:microsoft.com/office/officeart/2005/8/layout/radial6"/>
    <dgm:cxn modelId="{991AEEB5-93AA-C448-A403-4726AF757EE0}" srcId="{20527468-A432-D648-8CF9-6714384148C5}" destId="{D6299B9F-2251-1E45-B6AC-02CB4525671A}" srcOrd="2" destOrd="0" parTransId="{23FCE83A-8340-C746-BF0F-BF78E89DE268}" sibTransId="{A38E950E-C13F-684C-B43E-DF658F57A1AB}"/>
    <dgm:cxn modelId="{DC8AC2C1-B6EF-764D-81DD-AE674F7F17D1}" type="presOf" srcId="{A38D9D08-1CB7-3041-B487-3B51936E15B5}" destId="{4668501E-53F0-0A41-A457-A2D7524971D1}" srcOrd="0" destOrd="0" presId="urn:microsoft.com/office/officeart/2005/8/layout/radial6"/>
    <dgm:cxn modelId="{53ABEAD0-51D3-5544-8C2A-570929DCA6E6}" type="presOf" srcId="{A38E950E-C13F-684C-B43E-DF658F57A1AB}" destId="{FC5A4433-4FE9-0544-B03F-6CBA26263B6C}" srcOrd="0" destOrd="0" presId="urn:microsoft.com/office/officeart/2005/8/layout/radial6"/>
    <dgm:cxn modelId="{62A960DC-A167-CF44-8CDC-9268001BE7DC}" type="presOf" srcId="{B318AE65-E660-E84C-8C45-F0A0122EC2DC}" destId="{790512A2-B1DC-5E41-B2C7-E11DD52C1559}" srcOrd="0" destOrd="0" presId="urn:microsoft.com/office/officeart/2005/8/layout/radial6"/>
    <dgm:cxn modelId="{39C2FEF5-BF25-3449-80F4-8174BB798B8A}" type="presOf" srcId="{7BB352DC-0E15-CC49-8B09-2C16CB4BCC9B}" destId="{39179349-FCDF-4444-880B-F0BAEAF8E48A}" srcOrd="0" destOrd="0" presId="urn:microsoft.com/office/officeart/2005/8/layout/radial6"/>
    <dgm:cxn modelId="{969CDE64-44A0-1149-9E41-6E1CC64AE865}" type="presParOf" srcId="{790512A2-B1DC-5E41-B2C7-E11DD52C1559}" destId="{B02931D3-81F2-114B-AEA1-B8608E927B38}" srcOrd="0" destOrd="0" presId="urn:microsoft.com/office/officeart/2005/8/layout/radial6"/>
    <dgm:cxn modelId="{34705BD4-BF39-8747-A671-9D8DB1B2D42A}" type="presParOf" srcId="{790512A2-B1DC-5E41-B2C7-E11DD52C1559}" destId="{43015FBD-BF7D-1C40-9AFF-D999DA991BBB}" srcOrd="1" destOrd="0" presId="urn:microsoft.com/office/officeart/2005/8/layout/radial6"/>
    <dgm:cxn modelId="{861573AB-D4DA-1043-9BA6-AFC5DAA2D00C}" type="presParOf" srcId="{790512A2-B1DC-5E41-B2C7-E11DD52C1559}" destId="{46DAAA8A-3DBE-DD40-9E43-5AF9AE2280C8}" srcOrd="2" destOrd="0" presId="urn:microsoft.com/office/officeart/2005/8/layout/radial6"/>
    <dgm:cxn modelId="{710C9627-4130-CA44-AA0F-3D09B4818B43}" type="presParOf" srcId="{790512A2-B1DC-5E41-B2C7-E11DD52C1559}" destId="{A9B1D0FF-35D3-604E-884B-451A97A9C145}" srcOrd="3" destOrd="0" presId="urn:microsoft.com/office/officeart/2005/8/layout/radial6"/>
    <dgm:cxn modelId="{802F501F-FABD-564D-83E9-C2D2DC7C2168}" type="presParOf" srcId="{790512A2-B1DC-5E41-B2C7-E11DD52C1559}" destId="{39179349-FCDF-4444-880B-F0BAEAF8E48A}" srcOrd="4" destOrd="0" presId="urn:microsoft.com/office/officeart/2005/8/layout/radial6"/>
    <dgm:cxn modelId="{FBA0800B-08C0-6848-AFB3-57AEA3BA0B32}" type="presParOf" srcId="{790512A2-B1DC-5E41-B2C7-E11DD52C1559}" destId="{B65FA775-5077-C946-9C62-B8532C29559C}" srcOrd="5" destOrd="0" presId="urn:microsoft.com/office/officeart/2005/8/layout/radial6"/>
    <dgm:cxn modelId="{D0C35ABF-4F53-7443-A86E-4B058E092558}" type="presParOf" srcId="{790512A2-B1DC-5E41-B2C7-E11DD52C1559}" destId="{F299A958-FF00-EA40-B1A2-44D67E325757}" srcOrd="6" destOrd="0" presId="urn:microsoft.com/office/officeart/2005/8/layout/radial6"/>
    <dgm:cxn modelId="{2BC806E5-C322-4A45-A87A-36DF5E0D0FCB}" type="presParOf" srcId="{790512A2-B1DC-5E41-B2C7-E11DD52C1559}" destId="{D529842E-4747-4748-BE6E-17ABE29511EF}" srcOrd="7" destOrd="0" presId="urn:microsoft.com/office/officeart/2005/8/layout/radial6"/>
    <dgm:cxn modelId="{300FFAF4-D02C-424B-997E-0DCFE01AF99D}" type="presParOf" srcId="{790512A2-B1DC-5E41-B2C7-E11DD52C1559}" destId="{F092221F-76B1-F643-B5F7-8E189F865E79}" srcOrd="8" destOrd="0" presId="urn:microsoft.com/office/officeart/2005/8/layout/radial6"/>
    <dgm:cxn modelId="{65D6ED8E-0D9A-0B49-9423-8B9571DCF599}" type="presParOf" srcId="{790512A2-B1DC-5E41-B2C7-E11DD52C1559}" destId="{FC5A4433-4FE9-0544-B03F-6CBA26263B6C}" srcOrd="9" destOrd="0" presId="urn:microsoft.com/office/officeart/2005/8/layout/radial6"/>
    <dgm:cxn modelId="{5523936D-9B3E-3143-83C1-4FA0DEEDB249}" type="presParOf" srcId="{790512A2-B1DC-5E41-B2C7-E11DD52C1559}" destId="{4668501E-53F0-0A41-A457-A2D7524971D1}" srcOrd="10" destOrd="0" presId="urn:microsoft.com/office/officeart/2005/8/layout/radial6"/>
    <dgm:cxn modelId="{03795C99-891B-964A-B909-7F5E17F6125E}" type="presParOf" srcId="{790512A2-B1DC-5E41-B2C7-E11DD52C1559}" destId="{EC5B4432-6A7D-8649-BD24-CF1F723FFFF7}" srcOrd="11" destOrd="0" presId="urn:microsoft.com/office/officeart/2005/8/layout/radial6"/>
    <dgm:cxn modelId="{70D112D4-A171-5440-90EF-CF074E5E7788}" type="presParOf" srcId="{790512A2-B1DC-5E41-B2C7-E11DD52C1559}" destId="{34A6305A-3549-3141-A368-0AAAF76B340E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6305A-3549-3141-A368-0AAAF76B340E}">
      <dsp:nvSpPr>
        <dsp:cNvPr id="0" name=""/>
        <dsp:cNvSpPr/>
      </dsp:nvSpPr>
      <dsp:spPr>
        <a:xfrm>
          <a:off x="1870120" y="612421"/>
          <a:ext cx="4087074" cy="4087074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A4433-4FE9-0544-B03F-6CBA26263B6C}">
      <dsp:nvSpPr>
        <dsp:cNvPr id="0" name=""/>
        <dsp:cNvSpPr/>
      </dsp:nvSpPr>
      <dsp:spPr>
        <a:xfrm>
          <a:off x="1870120" y="612421"/>
          <a:ext cx="4087074" cy="4087074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99A958-FF00-EA40-B1A2-44D67E325757}">
      <dsp:nvSpPr>
        <dsp:cNvPr id="0" name=""/>
        <dsp:cNvSpPr/>
      </dsp:nvSpPr>
      <dsp:spPr>
        <a:xfrm>
          <a:off x="1870120" y="612421"/>
          <a:ext cx="4087074" cy="4087074"/>
        </a:xfrm>
        <a:prstGeom prst="blockArc">
          <a:avLst>
            <a:gd name="adj1" fmla="val 0"/>
            <a:gd name="adj2" fmla="val 5400000"/>
            <a:gd name="adj3" fmla="val 463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1D0FF-35D3-604E-884B-451A97A9C145}">
      <dsp:nvSpPr>
        <dsp:cNvPr id="0" name=""/>
        <dsp:cNvSpPr/>
      </dsp:nvSpPr>
      <dsp:spPr>
        <a:xfrm>
          <a:off x="1870120" y="612421"/>
          <a:ext cx="4087074" cy="4087074"/>
        </a:xfrm>
        <a:prstGeom prst="blockArc">
          <a:avLst>
            <a:gd name="adj1" fmla="val 16200000"/>
            <a:gd name="adj2" fmla="val 0"/>
            <a:gd name="adj3" fmla="val 463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931D3-81F2-114B-AEA1-B8608E927B38}">
      <dsp:nvSpPr>
        <dsp:cNvPr id="0" name=""/>
        <dsp:cNvSpPr/>
      </dsp:nvSpPr>
      <dsp:spPr>
        <a:xfrm>
          <a:off x="2973462" y="1715763"/>
          <a:ext cx="1880390" cy="18803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People Engaged</a:t>
          </a:r>
        </a:p>
      </dsp:txBody>
      <dsp:txXfrm>
        <a:off x="3248839" y="1991140"/>
        <a:ext cx="1329636" cy="1329636"/>
      </dsp:txXfrm>
    </dsp:sp>
    <dsp:sp modelId="{43015FBD-BF7D-1C40-9AFF-D999DA991BBB}">
      <dsp:nvSpPr>
        <dsp:cNvPr id="0" name=""/>
        <dsp:cNvSpPr/>
      </dsp:nvSpPr>
      <dsp:spPr>
        <a:xfrm>
          <a:off x="3255520" y="1670"/>
          <a:ext cx="1316273" cy="13162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Strategy</a:t>
          </a:r>
        </a:p>
      </dsp:txBody>
      <dsp:txXfrm>
        <a:off x="3448284" y="194434"/>
        <a:ext cx="930745" cy="930745"/>
      </dsp:txXfrm>
    </dsp:sp>
    <dsp:sp modelId="{39179349-FCDF-4444-880B-F0BAEAF8E48A}">
      <dsp:nvSpPr>
        <dsp:cNvPr id="0" name=""/>
        <dsp:cNvSpPr/>
      </dsp:nvSpPr>
      <dsp:spPr>
        <a:xfrm>
          <a:off x="5251672" y="1997822"/>
          <a:ext cx="1316273" cy="13162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Value</a:t>
          </a:r>
        </a:p>
      </dsp:txBody>
      <dsp:txXfrm>
        <a:off x="5444436" y="2190586"/>
        <a:ext cx="930745" cy="930745"/>
      </dsp:txXfrm>
    </dsp:sp>
    <dsp:sp modelId="{D529842E-4747-4748-BE6E-17ABE29511EF}">
      <dsp:nvSpPr>
        <dsp:cNvPr id="0" name=""/>
        <dsp:cNvSpPr/>
      </dsp:nvSpPr>
      <dsp:spPr>
        <a:xfrm>
          <a:off x="3255520" y="3993974"/>
          <a:ext cx="1316273" cy="13162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Executed Deliverable</a:t>
          </a:r>
        </a:p>
      </dsp:txBody>
      <dsp:txXfrm>
        <a:off x="3448284" y="4186738"/>
        <a:ext cx="930745" cy="930745"/>
      </dsp:txXfrm>
    </dsp:sp>
    <dsp:sp modelId="{4668501E-53F0-0A41-A457-A2D7524971D1}">
      <dsp:nvSpPr>
        <dsp:cNvPr id="0" name=""/>
        <dsp:cNvSpPr/>
      </dsp:nvSpPr>
      <dsp:spPr>
        <a:xfrm>
          <a:off x="1259369" y="1997822"/>
          <a:ext cx="1316273" cy="131627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Purpose</a:t>
          </a:r>
        </a:p>
      </dsp:txBody>
      <dsp:txXfrm>
        <a:off x="1452133" y="2190586"/>
        <a:ext cx="930745" cy="930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3CA8-35A9-DD41-A38A-BD1260796DF9}" type="datetimeFigureOut">
              <a:rPr lang="en-US" smtClean="0"/>
              <a:t>11/5/19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9F9-DC9B-4149-B564-D31F0555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7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2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2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4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96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9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Beginning:    I had to ask myself in this great migration where everyone  is chasing the buzzword “DevOps”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Bullet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	1) Is it because they are missing necessary technical skill-sets to execute and achieve their objectives</a:t>
            </a:r>
            <a:br>
              <a:rPr lang="en-US" sz="1200" dirty="0"/>
            </a:br>
            <a:r>
              <a:rPr lang="en-US" sz="1200" dirty="0"/>
              <a:t>		2) Are the processes in place not scalable enough to support what needs to be accomplished?</a:t>
            </a:r>
            <a:br>
              <a:rPr lang="en-US" sz="1200" dirty="0"/>
            </a:br>
            <a:r>
              <a:rPr lang="en-US" sz="1200" dirty="0"/>
              <a:t>		3) Are you chasing after the never-ending new technology and finding your teams paralyzed.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Bullet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	1) Therefore, each success and demise will differ as well.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	Bullet 3</a:t>
            </a:r>
          </a:p>
          <a:p>
            <a:pPr marL="457200" lvl="1" indent="0">
              <a:buNone/>
            </a:pPr>
            <a:r>
              <a:rPr lang="en-US" sz="1800" dirty="0"/>
              <a:t>		1) Conforming people to technology limits capabilities.</a:t>
            </a:r>
          </a:p>
          <a:p>
            <a:pPr marL="457200" lvl="1" indent="0">
              <a:buNone/>
            </a:pPr>
            <a:r>
              <a:rPr lang="en-US" sz="1800" dirty="0"/>
              <a:t>		2) Technology conforming to people and processes, however, results in sustainable value and growth efficiencies.</a:t>
            </a:r>
            <a:r>
              <a:rPr lang="en-US" sz="1200" dirty="0"/>
              <a:t>		</a:t>
            </a:r>
          </a:p>
          <a:p>
            <a:endParaRPr lang="en-US" sz="1200" dirty="0"/>
          </a:p>
          <a:p>
            <a:r>
              <a:rPr lang="en-US" sz="1200" dirty="0"/>
              <a:t>End: 	I will share my leadership values I use to successfully transform both mature and immature organizations on the DevOps journey.</a:t>
            </a:r>
          </a:p>
          <a:p>
            <a:br>
              <a:rPr lang="en-US" sz="1200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17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/>
              <a:t>Today I get to share with you thanks to ADDO, I will not only offer up a challenge but come to you with insight too.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40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Beginning:  We begin to establish a purpose to align with value,  and as leaders we create space for our team members and clearing conditions</a:t>
            </a:r>
          </a:p>
          <a:p>
            <a:endParaRPr lang="en-US" dirty="0"/>
          </a:p>
          <a:p>
            <a:r>
              <a:rPr lang="en-US" dirty="0"/>
              <a:t>Bullet 1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Leadership has identified a strategy and supports the transformation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Business is aligned and ready for new delivery model and end state</a:t>
            </a:r>
          </a:p>
          <a:p>
            <a:r>
              <a:rPr lang="en-US" dirty="0"/>
              <a:t>Bullet 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Plans are in place to form new teams and staff where identified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400" dirty="0"/>
              <a:t>Collocation where necessary and technology to support efforts</a:t>
            </a:r>
          </a:p>
          <a:p>
            <a:r>
              <a:rPr lang="en-US" dirty="0"/>
              <a:t>Bullet 3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200" dirty="0"/>
              <a:t>Framework and space is created by leadership and the conditions are constantly safe for the teams to do their work</a:t>
            </a:r>
          </a:p>
          <a:p>
            <a:pPr marL="0" lvl="0" indent="0">
              <a:buFontTx/>
              <a:buNone/>
            </a:pPr>
            <a:r>
              <a:rPr lang="en-US" dirty="0"/>
              <a:t>Bullet 4 (</a:t>
            </a:r>
            <a:r>
              <a:rPr lang="en-US" dirty="0" err="1"/>
              <a:t>Scalablilty</a:t>
            </a:r>
            <a:r>
              <a:rPr lang="en-US" dirty="0"/>
              <a:t>)</a:t>
            </a:r>
          </a:p>
          <a:p>
            <a:pPr marL="0" lvl="0" indent="0">
              <a:buFontTx/>
              <a:buNone/>
            </a:pPr>
            <a:r>
              <a:rPr lang="en-US" sz="1200" b="1" dirty="0">
                <a:solidFill>
                  <a:schemeClr val="accent1"/>
                </a:solidFill>
              </a:rPr>
              <a:t>	GOVERNANCE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sz="1200" dirty="0">
                <a:solidFill>
                  <a:schemeClr val="accent1"/>
                </a:solidFill>
              </a:rPr>
              <a:t>Governance is the way we make economic tradeoffs in the face of constraints</a:t>
            </a:r>
          </a:p>
          <a:p>
            <a:pPr marL="0" lvl="0" indent="0">
              <a:buFontTx/>
              <a:buNone/>
            </a:pPr>
            <a:r>
              <a:rPr lang="en-US" sz="1200" b="1" dirty="0">
                <a:solidFill>
                  <a:schemeClr val="accent1"/>
                </a:solidFill>
              </a:rPr>
              <a:t>	STRUCTURE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1"/>
                </a:solidFill>
              </a:rPr>
              <a:t>	</a:t>
            </a:r>
            <a:r>
              <a:rPr lang="en-US" sz="1200" dirty="0">
                <a:solidFill>
                  <a:schemeClr val="accent1"/>
                </a:solidFill>
              </a:rPr>
              <a:t>They way we form teams and foster collaboration at all levels of the organization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sz="1200" b="1" dirty="0">
                <a:solidFill>
                  <a:schemeClr val="accent1"/>
                </a:solidFill>
              </a:rPr>
              <a:t>MEASURE AND MANAGE FLOW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sz="1200" dirty="0">
                <a:solidFill>
                  <a:schemeClr val="accent1"/>
                </a:solidFill>
              </a:rPr>
              <a:t>What we measure, how we baseline performance, and how we show improvement</a:t>
            </a:r>
          </a:p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8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Beginning:</a:t>
            </a:r>
          </a:p>
          <a:p>
            <a:endParaRPr lang="en-US" dirty="0"/>
          </a:p>
          <a:p>
            <a:r>
              <a:rPr lang="en-US" dirty="0"/>
              <a:t>Bullet 1</a:t>
            </a:r>
          </a:p>
          <a:p>
            <a:r>
              <a:rPr lang="en-US" dirty="0"/>
              <a:t>	</a:t>
            </a:r>
            <a:r>
              <a:rPr lang="en-US" sz="1200" dirty="0"/>
              <a:t>Build and Form teams that align and deliver value to the Business / Customer / Product / Service</a:t>
            </a:r>
          </a:p>
          <a:p>
            <a:r>
              <a:rPr lang="en-US" sz="1200" dirty="0"/>
              <a:t>	Product Driven Organization approach </a:t>
            </a:r>
            <a:endParaRPr lang="en-US" dirty="0"/>
          </a:p>
          <a:p>
            <a:endParaRPr lang="en-US" dirty="0"/>
          </a:p>
          <a:p>
            <a:r>
              <a:rPr lang="en-US" dirty="0"/>
              <a:t>Bullet 2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Capture all the work needed to deliver from beginning to end (all the touchpoints)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Algorithmic vs Heuristic (Automation and Collaborative type of work)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600" dirty="0"/>
              <a:t>Encapsulate vs Orchestrate (80/20 rule and identify dependencies)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43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600" dirty="0"/>
              <a:t>Improved Engagement</a:t>
            </a:r>
          </a:p>
          <a:p>
            <a:pPr lvl="1"/>
            <a:r>
              <a:rPr lang="en-US" sz="1600" dirty="0"/>
              <a:t>Faster time to Value</a:t>
            </a:r>
          </a:p>
          <a:p>
            <a:pPr lvl="1"/>
            <a:r>
              <a:rPr lang="en-US" sz="1600" dirty="0"/>
              <a:t>Higher quality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3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Key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685735-8819-354E-A6D0-1A5B9BB7F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Keynote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73381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E668B-48EB-2B40-B9CC-19119A2C7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5" r="7657" b="49709"/>
          <a:stretch/>
        </p:blipFill>
        <p:spPr>
          <a:xfrm>
            <a:off x="4906926" y="5997500"/>
            <a:ext cx="7285073" cy="8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F74E4-A4BA-3342-9CD7-3BC86E75A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903" r="8996" b="51315"/>
          <a:stretch/>
        </p:blipFill>
        <p:spPr>
          <a:xfrm>
            <a:off x="-2" y="5920394"/>
            <a:ext cx="6096001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I/C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-67734" y="0"/>
            <a:ext cx="12259734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8000">
                <a:schemeClr val="accent2">
                  <a:lumMod val="97000"/>
                  <a:lumOff val="3000"/>
                </a:schemeClr>
              </a:gs>
              <a:gs pos="100000">
                <a:srgbClr val="F2913C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5759" y="0"/>
            <a:ext cx="752774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9DD9F-8261-694C-82C8-D5B64A9E3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-62152" y="0"/>
            <a:ext cx="12230098" cy="68580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AC31EF1-EC29-3C40-B98D-BD6153E65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B20D331-614B-194B-A192-BCBDB5B0A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6538C-EC77-C845-867F-F62234DCB51F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8DE66C-4010-604B-9B7B-993E45F34A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lide_Site_Reliabili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D2B3E1">
                  <a:lumMod val="85000"/>
                </a:srgbClr>
              </a:gs>
              <a:gs pos="99000">
                <a:srgbClr val="EECAFD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2AE51-777A-D548-AF74-770A55FD4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400387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lide_Cloud_Native_Infra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ADAEFF">
                  <a:lumMod val="50000"/>
                  <a:lumOff val="50000"/>
                </a:srgbClr>
              </a:gs>
              <a:gs pos="99000">
                <a:srgbClr val="B7CFFE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D4F8B-F3AC-D44C-ABC5-2B72DE15B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21268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65746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ultural_Transform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595E9E-6C95-3B46-8BEB-E0F61BC4F194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3000">
                <a:srgbClr val="F5666B">
                  <a:lumMod val="91000"/>
                  <a:lumOff val="9000"/>
                </a:srgbClr>
              </a:gs>
              <a:gs pos="99000">
                <a:srgbClr val="F2818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00B8C-0860-AF41-8137-8DE20F21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-1488"/>
            <a:ext cx="12230098" cy="6858001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AE1D0-9CB3-554E-BFF8-00BF77B7B4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8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evSec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483FA4-FE2A-6648-A45D-A2D4E394442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033B42-582D-9C48-86E1-9F699900E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ED1615-8023-4A4B-85A9-538704195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032EC4-8E1D-0149-8CA4-777C920DDA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A40501E-2DF2-8A43-A2E1-3C93EA0E99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3BC73BB4-AB17-0145-80DA-8A00E900CD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4F53BE-3EE0-1942-85E0-2A8DD9A992E7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1902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1633" y="1739705"/>
            <a:ext cx="895636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864C8-A0CB-2144-9B66-90559A4F8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3870"/>
          <a:stretch/>
        </p:blipFill>
        <p:spPr>
          <a:xfrm>
            <a:off x="0" y="5472765"/>
            <a:ext cx="5443114" cy="13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0948E-8BB3-3D47-94FB-02A6A0A429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16" t="-2" r="18226" b="48138"/>
          <a:stretch/>
        </p:blipFill>
        <p:spPr>
          <a:xfrm>
            <a:off x="5753094" y="5992828"/>
            <a:ext cx="6438906" cy="8864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E32963-C271-E84C-B973-642A64581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3866" r="34873"/>
          <a:stretch/>
        </p:blipFill>
        <p:spPr>
          <a:xfrm>
            <a:off x="12623945" y="541544"/>
            <a:ext cx="2758215" cy="22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9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26C26-8D04-5D4F-A075-6E68EDC50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079" r="3313" b="47995"/>
          <a:stretch/>
        </p:blipFill>
        <p:spPr>
          <a:xfrm>
            <a:off x="1" y="5936315"/>
            <a:ext cx="6096000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2494EE-B4F0-204E-8128-ACA26ECCA61F}"/>
              </a:ext>
            </a:extLst>
          </p:cNvPr>
          <p:cNvSpPr/>
          <p:nvPr userDrawn="1"/>
        </p:nvSpPr>
        <p:spPr>
          <a:xfrm>
            <a:off x="0" y="0"/>
            <a:ext cx="12192000" cy="903515"/>
          </a:xfrm>
          <a:prstGeom prst="rect">
            <a:avLst/>
          </a:prstGeom>
          <a:gradFill>
            <a:gsLst>
              <a:gs pos="48000">
                <a:srgbClr val="3F2464"/>
              </a:gs>
              <a:gs pos="99000">
                <a:srgbClr val="FD5632"/>
              </a:gs>
              <a:gs pos="86000">
                <a:srgbClr val="A41E8F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0739F-C02C-6F4E-B4EF-18E1ADE5F2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l="311" t="25429" b="64721"/>
          <a:stretch/>
        </p:blipFill>
        <p:spPr>
          <a:xfrm>
            <a:off x="0" y="0"/>
            <a:ext cx="12192000" cy="9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D64FF-3371-224E-B579-421D3AC06F3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7" r:id="rId3"/>
    <p:sldLayoutId id="2147483678" r:id="rId4"/>
    <p:sldLayoutId id="2147483675" r:id="rId5"/>
    <p:sldLayoutId id="2147483672" r:id="rId6"/>
    <p:sldLayoutId id="2147483669" r:id="rId7"/>
    <p:sldLayoutId id="2147483681" r:id="rId8"/>
    <p:sldLayoutId id="2147483670" r:id="rId9"/>
    <p:sldLayoutId id="2147483673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hippoquotes.com/speed-quot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arty.Brunke@leadingagile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programmaticponderings.com/2016/12/26/effective-devops-technical-analysi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mattlitton.com/2011/12/02/what-is-your-jerry-maguire-momen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claresauntie.typepad.com/beauty_school/2010/11/help-me-help-you-helpme-philosophy-retinol.html" TargetMode="External"/><Relationship Id="rId5" Type="http://schemas.openxmlformats.org/officeDocument/2006/relationships/image" Target="../media/image16.jpeg"/><Relationship Id="rId4" Type="http://schemas.openxmlformats.org/officeDocument/2006/relationships/hyperlink" Target="http://www.duperrin.com/english/2014/02/11/11-of-french-employees-use-social-collaboratio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chillopedia.com/movies-section/best-feel-good-movi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440387-191C-44E1-BF92-0FD1BF048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Marty Brunke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291AC-0C07-4C60-8E1F-A47440568C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0063" y="3975100"/>
            <a:ext cx="3665537" cy="2234957"/>
          </a:xfrm>
        </p:spPr>
        <p:txBody>
          <a:bodyPr/>
          <a:lstStyle/>
          <a:p>
            <a:r>
              <a:rPr lang="en-US" dirty="0"/>
              <a:t>Transformation at the S.P.E.E.D of DevOps</a:t>
            </a:r>
          </a:p>
        </p:txBody>
      </p:sp>
    </p:spTree>
    <p:extLst>
      <p:ext uri="{BB962C8B-B14F-4D97-AF65-F5344CB8AC3E}">
        <p14:creationId xmlns:p14="http://schemas.microsoft.com/office/powerpoint/2010/main" val="240243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2ACBFB-73BB-4042-9BA3-F4F666497CC1}"/>
              </a:ext>
            </a:extLst>
          </p:cNvPr>
          <p:cNvSpPr txBox="1">
            <a:spLocks/>
          </p:cNvSpPr>
          <p:nvPr/>
        </p:nvSpPr>
        <p:spPr>
          <a:xfrm>
            <a:off x="4253686" y="171509"/>
            <a:ext cx="3684628" cy="5929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Show Me The Value</a:t>
            </a:r>
          </a:p>
        </p:txBody>
      </p:sp>
      <p:sp>
        <p:nvSpPr>
          <p:cNvPr id="8" name="Rectangle: Top Corners Rounded 2">
            <a:extLst>
              <a:ext uri="{FF2B5EF4-FFF2-40B4-BE49-F238E27FC236}">
                <a16:creationId xmlns:a16="http://schemas.microsoft.com/office/drawing/2014/main" id="{CF3147CC-A370-5B44-B92D-BFE6CDD6BDBE}"/>
              </a:ext>
            </a:extLst>
          </p:cNvPr>
          <p:cNvSpPr/>
          <p:nvPr/>
        </p:nvSpPr>
        <p:spPr>
          <a:xfrm>
            <a:off x="1399883" y="1085689"/>
            <a:ext cx="3550446" cy="400109"/>
          </a:xfrm>
          <a:prstGeom prst="round2Same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US" sz="20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9" name="Rectangle: Top Corners Rounded 31">
            <a:extLst>
              <a:ext uri="{FF2B5EF4-FFF2-40B4-BE49-F238E27FC236}">
                <a16:creationId xmlns:a16="http://schemas.microsoft.com/office/drawing/2014/main" id="{872A3785-F386-A345-AFD5-703B2E7449CD}"/>
              </a:ext>
            </a:extLst>
          </p:cNvPr>
          <p:cNvSpPr/>
          <p:nvPr/>
        </p:nvSpPr>
        <p:spPr>
          <a:xfrm>
            <a:off x="6811129" y="1106860"/>
            <a:ext cx="4065755" cy="426246"/>
          </a:xfrm>
          <a:prstGeom prst="round2Same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US" sz="20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DB6A7-7754-A845-9632-F3FD68586356}"/>
              </a:ext>
            </a:extLst>
          </p:cNvPr>
          <p:cNvSpPr txBox="1"/>
          <p:nvPr/>
        </p:nvSpPr>
        <p:spPr>
          <a:xfrm>
            <a:off x="6811129" y="2011042"/>
            <a:ext cx="3328852" cy="60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400" spc="40" dirty="0">
                <a:solidFill>
                  <a:schemeClr val="accent2"/>
                </a:solidFill>
                <a:latin typeface="Arial" charset="0"/>
              </a:rPr>
              <a:t>Reduce Time to Market by 40%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661BF-8DD9-E94C-895E-F92545155D46}"/>
              </a:ext>
            </a:extLst>
          </p:cNvPr>
          <p:cNvSpPr txBox="1"/>
          <p:nvPr/>
        </p:nvSpPr>
        <p:spPr>
          <a:xfrm>
            <a:off x="6811129" y="2804399"/>
            <a:ext cx="3328852" cy="3047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400" spc="40" dirty="0">
                <a:solidFill>
                  <a:schemeClr val="accent2"/>
                </a:solidFill>
                <a:latin typeface="Arial" charset="0"/>
              </a:rPr>
              <a:t>Increase Output by 125%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B676CB-2561-8E49-8D8A-7E0C81FC1178}"/>
              </a:ext>
            </a:extLst>
          </p:cNvPr>
          <p:cNvSpPr txBox="1"/>
          <p:nvPr/>
        </p:nvSpPr>
        <p:spPr>
          <a:xfrm>
            <a:off x="6811129" y="3765021"/>
            <a:ext cx="3328852" cy="60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400" spc="40" dirty="0">
                <a:solidFill>
                  <a:schemeClr val="accent2"/>
                </a:solidFill>
                <a:latin typeface="Arial" charset="0"/>
              </a:rPr>
              <a:t>Improve Quality by 50%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B3E696-D5A9-FB4D-BCFA-F33CBF2D755C}"/>
              </a:ext>
            </a:extLst>
          </p:cNvPr>
          <p:cNvSpPr txBox="1"/>
          <p:nvPr/>
        </p:nvSpPr>
        <p:spPr>
          <a:xfrm>
            <a:off x="6811129" y="4570785"/>
            <a:ext cx="3328852" cy="60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400" spc="40" dirty="0">
                <a:solidFill>
                  <a:schemeClr val="accent2"/>
                </a:solidFill>
                <a:latin typeface="Arial" charset="0"/>
              </a:rPr>
              <a:t>Reduce Labor Cost by 20%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400" spc="40" dirty="0">
                <a:solidFill>
                  <a:schemeClr val="accent2"/>
                </a:solidFill>
                <a:latin typeface="Arial" charset="0"/>
              </a:rPr>
              <a:t>Improve Run Mix by 15%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95B3E6-C21B-6A4F-8536-9654E2065D64}"/>
              </a:ext>
            </a:extLst>
          </p:cNvPr>
          <p:cNvSpPr/>
          <p:nvPr/>
        </p:nvSpPr>
        <p:spPr>
          <a:xfrm>
            <a:off x="340938" y="2623208"/>
            <a:ext cx="676967" cy="66424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US" sz="20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D90605-095E-6947-BBC8-35E5C8A7F1CF}"/>
              </a:ext>
            </a:extLst>
          </p:cNvPr>
          <p:cNvSpPr/>
          <p:nvPr/>
        </p:nvSpPr>
        <p:spPr>
          <a:xfrm>
            <a:off x="347915" y="3628621"/>
            <a:ext cx="676967" cy="66424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US" sz="20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2170984-D2B5-0749-9765-A88BBEB92313}"/>
              </a:ext>
            </a:extLst>
          </p:cNvPr>
          <p:cNvSpPr/>
          <p:nvPr/>
        </p:nvSpPr>
        <p:spPr>
          <a:xfrm>
            <a:off x="360352" y="4567173"/>
            <a:ext cx="676967" cy="66424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US" sz="20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2CA74A-003A-EC40-B885-03FDC6346133}"/>
              </a:ext>
            </a:extLst>
          </p:cNvPr>
          <p:cNvSpPr/>
          <p:nvPr/>
        </p:nvSpPr>
        <p:spPr>
          <a:xfrm>
            <a:off x="356035" y="5432630"/>
            <a:ext cx="676967" cy="66424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US" sz="2000" b="0" spc="4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1B376A-5BD3-F148-AA00-AF6A4D500669}"/>
              </a:ext>
            </a:extLst>
          </p:cNvPr>
          <p:cNvSpPr/>
          <p:nvPr/>
        </p:nvSpPr>
        <p:spPr>
          <a:xfrm>
            <a:off x="337944" y="1797646"/>
            <a:ext cx="676967" cy="66424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118872" rIns="228600" bIns="11887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Aft>
                <a:spcPts val="900"/>
              </a:spcAft>
            </a:pPr>
            <a:endParaRPr lang="en-US" sz="2000" b="0" spc="4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9" name="Graphic 18" descr="Research">
            <a:extLst>
              <a:ext uri="{FF2B5EF4-FFF2-40B4-BE49-F238E27FC236}">
                <a16:creationId xmlns:a16="http://schemas.microsoft.com/office/drawing/2014/main" id="{B7A775AE-9CFA-FC48-81FC-94CF64BBD6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417" y="3762764"/>
            <a:ext cx="395962" cy="395962"/>
          </a:xfrm>
          <a:prstGeom prst="rect">
            <a:avLst/>
          </a:prstGeom>
        </p:spPr>
      </p:pic>
      <p:pic>
        <p:nvPicPr>
          <p:cNvPr id="20" name="Graphic 19" descr="Gauge">
            <a:extLst>
              <a:ext uri="{FF2B5EF4-FFF2-40B4-BE49-F238E27FC236}">
                <a16:creationId xmlns:a16="http://schemas.microsoft.com/office/drawing/2014/main" id="{261DD637-67AD-8E47-9F51-8D676F2F5E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8417" y="2720431"/>
            <a:ext cx="395962" cy="395962"/>
          </a:xfrm>
          <a:prstGeom prst="rect">
            <a:avLst/>
          </a:prstGeom>
        </p:spPr>
      </p:pic>
      <p:pic>
        <p:nvPicPr>
          <p:cNvPr id="21" name="Graphic 20" descr="Money">
            <a:extLst>
              <a:ext uri="{FF2B5EF4-FFF2-40B4-BE49-F238E27FC236}">
                <a16:creationId xmlns:a16="http://schemas.microsoft.com/office/drawing/2014/main" id="{CC76B1CA-67A0-464E-AFB8-0AB528151F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854" y="4701316"/>
            <a:ext cx="395962" cy="395962"/>
          </a:xfrm>
          <a:prstGeom prst="rect">
            <a:avLst/>
          </a:prstGeom>
        </p:spPr>
      </p:pic>
      <p:pic>
        <p:nvPicPr>
          <p:cNvPr id="22" name="Graphic 21" descr="Downward trend">
            <a:extLst>
              <a:ext uri="{FF2B5EF4-FFF2-40B4-BE49-F238E27FC236}">
                <a16:creationId xmlns:a16="http://schemas.microsoft.com/office/drawing/2014/main" id="{B3F8824F-745A-164F-B021-535F3D66D2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5696" y="1886257"/>
            <a:ext cx="487025" cy="487025"/>
          </a:xfrm>
          <a:prstGeom prst="rect">
            <a:avLst/>
          </a:prstGeom>
        </p:spPr>
      </p:pic>
      <p:pic>
        <p:nvPicPr>
          <p:cNvPr id="23" name="Graphic 22" descr="Grinning face with solid fill">
            <a:extLst>
              <a:ext uri="{FF2B5EF4-FFF2-40B4-BE49-F238E27FC236}">
                <a16:creationId xmlns:a16="http://schemas.microsoft.com/office/drawing/2014/main" id="{50DA4FE1-301E-A84C-8BE1-0003E9779E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88417" y="5576099"/>
            <a:ext cx="395962" cy="39596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825740A-6210-EE4E-ADCA-47FAACECC3DF}"/>
              </a:ext>
            </a:extLst>
          </p:cNvPr>
          <p:cNvSpPr txBox="1"/>
          <p:nvPr/>
        </p:nvSpPr>
        <p:spPr>
          <a:xfrm>
            <a:off x="6811129" y="5371470"/>
            <a:ext cx="4724304" cy="607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400" spc="40" dirty="0">
                <a:solidFill>
                  <a:schemeClr val="accent2"/>
                </a:solidFill>
                <a:latin typeface="Arial" charset="0"/>
              </a:rPr>
              <a:t>Improve Engagement by X%</a:t>
            </a:r>
          </a:p>
          <a:p>
            <a:pPr>
              <a:lnSpc>
                <a:spcPct val="110000"/>
              </a:lnSpc>
              <a:spcAft>
                <a:spcPts val="900"/>
              </a:spcAft>
            </a:pPr>
            <a:r>
              <a:rPr lang="en-US" sz="1400" spc="40" dirty="0">
                <a:solidFill>
                  <a:schemeClr val="accent2"/>
                </a:solidFill>
                <a:latin typeface="Arial" charset="0"/>
              </a:rPr>
              <a:t>Improve Team NPS by X%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5667F7-0A38-CD48-A83F-86C8C69076CB}"/>
              </a:ext>
            </a:extLst>
          </p:cNvPr>
          <p:cNvSpPr txBox="1"/>
          <p:nvPr/>
        </p:nvSpPr>
        <p:spPr>
          <a:xfrm>
            <a:off x="1417597" y="1826170"/>
            <a:ext cx="1268843" cy="5471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spc="40" dirty="0">
                <a:solidFill>
                  <a:schemeClr val="accent2"/>
                </a:solidFill>
                <a:latin typeface="Arial" charset="0"/>
              </a:rPr>
              <a:t>Lead time</a:t>
            </a:r>
          </a:p>
          <a:p>
            <a: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400" spc="40" dirty="0">
                <a:solidFill>
                  <a:schemeClr val="accent2"/>
                </a:solidFill>
                <a:latin typeface="Arial" charset="0"/>
              </a:rPr>
              <a:t>Cycle time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A066C9-DC24-3B4C-8543-4E99FDA5C88E}"/>
              </a:ext>
            </a:extLst>
          </p:cNvPr>
          <p:cNvSpPr txBox="1"/>
          <p:nvPr/>
        </p:nvSpPr>
        <p:spPr>
          <a:xfrm>
            <a:off x="1399883" y="3491072"/>
            <a:ext cx="4047928" cy="955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  <a:defRPr sz="1400" spc="40">
                <a:solidFill>
                  <a:schemeClr val="accent2"/>
                </a:solidFill>
                <a:latin typeface="Arial" charset="0"/>
              </a:defRPr>
            </a:lvl1pPr>
          </a:lstStyle>
          <a:p>
            <a:r>
              <a:rPr lang="en-US" dirty="0"/>
              <a:t>Availability</a:t>
            </a:r>
          </a:p>
          <a:p>
            <a:r>
              <a:rPr lang="en-US" dirty="0"/>
              <a:t>Change Success/Failure Rate</a:t>
            </a:r>
          </a:p>
          <a:p>
            <a:r>
              <a:rPr lang="en-US" dirty="0"/>
              <a:t>Mean Time to Resolution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0BBF1AF-07A0-5341-B9B3-A1634F0606EB}"/>
              </a:ext>
            </a:extLst>
          </p:cNvPr>
          <p:cNvSpPr txBox="1"/>
          <p:nvPr/>
        </p:nvSpPr>
        <p:spPr>
          <a:xfrm>
            <a:off x="1399883" y="5478610"/>
            <a:ext cx="4572971" cy="8605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 marL="285750" indent="-285750">
              <a:lnSpc>
                <a:spcPct val="110000"/>
              </a:lnSpc>
              <a:spcAft>
                <a:spcPts val="900"/>
              </a:spcAft>
              <a:buFont typeface="Arial" panose="020B0604020202020204" pitchFamily="34" charset="0"/>
              <a:buChar char="•"/>
              <a:defRPr sz="1400" spc="40">
                <a:solidFill>
                  <a:schemeClr val="accent2"/>
                </a:solidFill>
                <a:latin typeface="Arial" charset="0"/>
              </a:defRPr>
            </a:lvl1pPr>
          </a:lstStyle>
          <a:p>
            <a:r>
              <a:rPr lang="en-US" dirty="0"/>
              <a:t>Team / Product / Business Capability level NPS</a:t>
            </a:r>
          </a:p>
          <a:p>
            <a:r>
              <a:rPr lang="en-US" dirty="0"/>
              <a:t>Outcome based maturity score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923B99-03EA-A040-83A9-6A646AE5052F}"/>
              </a:ext>
            </a:extLst>
          </p:cNvPr>
          <p:cNvCxnSpPr>
            <a:cxnSpLocks/>
          </p:cNvCxnSpPr>
          <p:nvPr/>
        </p:nvCxnSpPr>
        <p:spPr bwMode="auto">
          <a:xfrm>
            <a:off x="286602" y="2524351"/>
            <a:ext cx="107854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E39D85-3573-D946-9DCD-7F77AB5193FF}"/>
              </a:ext>
            </a:extLst>
          </p:cNvPr>
          <p:cNvCxnSpPr>
            <a:cxnSpLocks/>
          </p:cNvCxnSpPr>
          <p:nvPr/>
        </p:nvCxnSpPr>
        <p:spPr bwMode="auto">
          <a:xfrm>
            <a:off x="286602" y="3398108"/>
            <a:ext cx="1078543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5C1D02-4800-384C-83C8-912A43ACEEAD}"/>
              </a:ext>
            </a:extLst>
          </p:cNvPr>
          <p:cNvCxnSpPr>
            <a:cxnSpLocks/>
          </p:cNvCxnSpPr>
          <p:nvPr/>
        </p:nvCxnSpPr>
        <p:spPr bwMode="auto">
          <a:xfrm>
            <a:off x="337944" y="4451571"/>
            <a:ext cx="1064489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FF715E0-499A-2D47-912E-C6F7CD57FFE7}"/>
              </a:ext>
            </a:extLst>
          </p:cNvPr>
          <p:cNvCxnSpPr>
            <a:cxnSpLocks/>
          </p:cNvCxnSpPr>
          <p:nvPr/>
        </p:nvCxnSpPr>
        <p:spPr bwMode="auto">
          <a:xfrm flipV="1">
            <a:off x="337944" y="5247690"/>
            <a:ext cx="10644894" cy="495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2991AFB-E7C9-6743-AEDD-4210A4C34E05}"/>
              </a:ext>
            </a:extLst>
          </p:cNvPr>
          <p:cNvSpPr/>
          <p:nvPr/>
        </p:nvSpPr>
        <p:spPr>
          <a:xfrm>
            <a:off x="1943810" y="1088257"/>
            <a:ext cx="29594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Feet on the Ground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3CE008C-3B9B-6442-AC6D-226CE6EAF00C}"/>
              </a:ext>
            </a:extLst>
          </p:cNvPr>
          <p:cNvSpPr/>
          <p:nvPr/>
        </p:nvSpPr>
        <p:spPr>
          <a:xfrm>
            <a:off x="6811129" y="1088257"/>
            <a:ext cx="3060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Eyes on the Horizon</a:t>
            </a:r>
          </a:p>
        </p:txBody>
      </p:sp>
    </p:spTree>
    <p:extLst>
      <p:ext uri="{BB962C8B-B14F-4D97-AF65-F5344CB8AC3E}">
        <p14:creationId xmlns:p14="http://schemas.microsoft.com/office/powerpoint/2010/main" val="1816379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 animBg="1"/>
      <p:bldP spid="24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CF543E-B4DC-4049-A70A-DD2BE29430CF}"/>
              </a:ext>
            </a:extLst>
          </p:cNvPr>
          <p:cNvSpPr/>
          <p:nvPr/>
        </p:nvSpPr>
        <p:spPr>
          <a:xfrm>
            <a:off x="396240" y="2397948"/>
            <a:ext cx="113995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As a transformational leader, armed with this information…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Would you adjust your strategy accordingly?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CB5284-9786-9649-9F82-E2D17D0D3F24}"/>
              </a:ext>
            </a:extLst>
          </p:cNvPr>
          <p:cNvSpPr txBox="1"/>
          <p:nvPr/>
        </p:nvSpPr>
        <p:spPr>
          <a:xfrm>
            <a:off x="4482513" y="152400"/>
            <a:ext cx="3137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 Challenge You…</a:t>
            </a:r>
          </a:p>
        </p:txBody>
      </p:sp>
    </p:spTree>
    <p:extLst>
      <p:ext uri="{BB962C8B-B14F-4D97-AF65-F5344CB8AC3E}">
        <p14:creationId xmlns:p14="http://schemas.microsoft.com/office/powerpoint/2010/main" val="1034009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76855-8468-924D-BE25-001FB1968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980" y="133926"/>
            <a:ext cx="4048780" cy="712644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Presentation 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15277D-0EC3-2A4E-8B77-6487D3C05048}"/>
              </a:ext>
            </a:extLst>
          </p:cNvPr>
          <p:cNvSpPr txBox="1"/>
          <p:nvPr/>
        </p:nvSpPr>
        <p:spPr>
          <a:xfrm>
            <a:off x="1568384" y="2187146"/>
            <a:ext cx="34320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1600" dirty="0"/>
              <a:t>Intro</a:t>
            </a:r>
          </a:p>
          <a:p>
            <a:pPr marL="400050" indent="-400050">
              <a:buFont typeface="+mj-lt"/>
              <a:buAutoNum type="romanUcPeriod"/>
            </a:pPr>
            <a:endParaRPr lang="en-US" sz="1600" dirty="0"/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Little About Me…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My Jerry Maguire Moment</a:t>
            </a:r>
          </a:p>
          <a:p>
            <a:pPr marL="400050" indent="-400050">
              <a:buFont typeface="+mj-lt"/>
              <a:buAutoNum type="romanUcPeriod"/>
            </a:pPr>
            <a:endParaRPr lang="en-US" sz="1600" dirty="0"/>
          </a:p>
          <a:p>
            <a:pPr marL="400050" indent="-400050">
              <a:buFont typeface="+mj-lt"/>
              <a:buAutoNum type="romanUcPeriod"/>
            </a:pPr>
            <a:r>
              <a:rPr lang="en-US" sz="1600" dirty="0"/>
              <a:t>S.P.E.E.D Methodology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Strategy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People Engaged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600" dirty="0"/>
              <a:t>Executed Deliverable</a:t>
            </a:r>
          </a:p>
          <a:p>
            <a:pPr marL="857250" lvl="1" indent="-400050">
              <a:buFont typeface="+mj-lt"/>
              <a:buAutoNum type="romanUcPeriod"/>
            </a:pPr>
            <a:endParaRPr lang="en-US" sz="1600" dirty="0"/>
          </a:p>
          <a:p>
            <a:pPr marL="400050" indent="-400050">
              <a:buFont typeface="+mj-lt"/>
              <a:buAutoNum type="romanUcPeriod"/>
            </a:pPr>
            <a:r>
              <a:rPr lang="en-US" sz="1600" dirty="0"/>
              <a:t>Closing</a:t>
            </a:r>
          </a:p>
          <a:p>
            <a:pPr marL="342900" indent="-342900">
              <a:buAutoNum type="romanUcPeriod"/>
            </a:pPr>
            <a:endParaRPr lang="en-US" sz="1600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F0B09F-4B06-2C46-B1DA-5B12541D24D2}"/>
              </a:ext>
            </a:extLst>
          </p:cNvPr>
          <p:cNvSpPr txBox="1">
            <a:spLocks/>
          </p:cNvSpPr>
          <p:nvPr/>
        </p:nvSpPr>
        <p:spPr>
          <a:xfrm>
            <a:off x="2683089" y="1121868"/>
            <a:ext cx="6825822" cy="585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Transformation at the S.P.E.E.D of DevOps</a:t>
            </a:r>
          </a:p>
        </p:txBody>
      </p:sp>
      <p:pic>
        <p:nvPicPr>
          <p:cNvPr id="14" name="Picture 13" descr="SPEED QUOTES image quotes at hippoquotes.com">
            <a:extLst>
              <a:ext uri="{FF2B5EF4-FFF2-40B4-BE49-F238E27FC236}">
                <a16:creationId xmlns:a16="http://schemas.microsoft.com/office/drawing/2014/main" id="{71588EC2-BCC3-0A4B-8DB4-2A2275AC5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25669" y="2187146"/>
            <a:ext cx="4797947" cy="294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99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943-D369-485D-8876-19FFC549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683" y="203201"/>
            <a:ext cx="2998634" cy="571499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Little about me: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8CF46D7-9776-744C-9B65-7F83F6D83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499" y="932170"/>
            <a:ext cx="8854768" cy="4993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MARTIN BRUNKE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Martin provides executive leadership guiding organizations through transformations, culture change and driving continuous delivery, integration and re-engineering of enterprise technology.  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Martin's passion for people and technology is felt in his presence everyday and evangelist message of people first, processes evolve and technology supports and drives.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Martin's 25 year career in Leadership has spanned various industries including Consulting for Fortune 10 companies, Financial Services, </a:t>
            </a:r>
            <a:r>
              <a:rPr lang="en-US" altLang="en-US" sz="1400" dirty="0">
                <a:latin typeface="+mn-lt"/>
              </a:rPr>
              <a:t>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aming &amp; Hospitality and College Football.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Over the past several years Martin has spoken at conferences and industry groups on executing his S.P.E.E.D methodology.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latin typeface="+mn-lt"/>
              </a:rPr>
              <a:t>Enjoy spending family time with my Wife Susan, two sons Duke (SR. @ Texas Tech) &amp; Brooks (SO. @ Dixie State) and our 3 furry dogs named Buddha, Louie and Bennett.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u="sng" dirty="0">
                <a:latin typeface="+mn-lt"/>
              </a:rPr>
              <a:t>Contact Information: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latin typeface="+mn-lt"/>
              </a:rPr>
              <a:t>Email:  </a:t>
            </a:r>
            <a:r>
              <a:rPr lang="en-US" altLang="en-US" sz="1400" dirty="0">
                <a:latin typeface="+mn-lt"/>
                <a:hlinkClick r:id="rId3"/>
              </a:rPr>
              <a:t>marty.Brunke@leadingagile.com</a:t>
            </a:r>
            <a:endParaRPr lang="en-US" altLang="en-US" sz="1400" dirty="0">
              <a:latin typeface="+mn-lt"/>
            </a:endParaRPr>
          </a:p>
          <a:p>
            <a:pPr lvl="0"/>
            <a:r>
              <a:rPr lang="en-US" altLang="en-US" sz="1400" dirty="0">
                <a:latin typeface="+mn-lt"/>
              </a:rPr>
              <a:t>LinkedIn: https://</a:t>
            </a:r>
            <a:r>
              <a:rPr lang="en-US" altLang="en-US" sz="1400" dirty="0" err="1">
                <a:latin typeface="+mn-lt"/>
              </a:rPr>
              <a:t>www.linkedin.com</a:t>
            </a:r>
            <a:r>
              <a:rPr lang="en-US" altLang="en-US" sz="1400" dirty="0">
                <a:latin typeface="+mn-lt"/>
              </a:rPr>
              <a:t>/in/martin-</a:t>
            </a:r>
            <a:r>
              <a:rPr lang="en-US" altLang="en-US" sz="1400" dirty="0" err="1">
                <a:latin typeface="+mn-lt"/>
              </a:rPr>
              <a:t>brunke</a:t>
            </a:r>
            <a:r>
              <a:rPr lang="en-US" altLang="en-US" sz="1400" dirty="0">
                <a:latin typeface="+mn-lt"/>
              </a:rPr>
              <a:t>/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0154B8-2556-DC43-9D37-E516199F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65" y="1589374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25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68DFE2-AB56-DA45-B155-D203698EC1D5}"/>
              </a:ext>
            </a:extLst>
          </p:cNvPr>
          <p:cNvSpPr txBox="1"/>
          <p:nvPr/>
        </p:nvSpPr>
        <p:spPr>
          <a:xfrm>
            <a:off x="2528548" y="137794"/>
            <a:ext cx="7134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DevOps is more than what you see here</a:t>
            </a:r>
          </a:p>
        </p:txBody>
      </p:sp>
      <p:pic>
        <p:nvPicPr>
          <p:cNvPr id="32" name="Picture 31" descr="Effective DevOps Technical Analysis | Programmatic Ponderings">
            <a:extLst>
              <a:ext uri="{FF2B5EF4-FFF2-40B4-BE49-F238E27FC236}">
                <a16:creationId xmlns:a16="http://schemas.microsoft.com/office/drawing/2014/main" id="{196E59D0-A04E-A845-BC0F-4D7CDCC48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462806" y="873022"/>
            <a:ext cx="9266385" cy="51119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CA6688C-B802-A142-A8C9-75403DF6A4D5}"/>
              </a:ext>
            </a:extLst>
          </p:cNvPr>
          <p:cNvSpPr/>
          <p:nvPr/>
        </p:nvSpPr>
        <p:spPr>
          <a:xfrm>
            <a:off x="6883178" y="5704543"/>
            <a:ext cx="530882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1" u="sng" dirty="0"/>
              <a:t>This was my Jerry Maguire moment</a:t>
            </a:r>
            <a:r>
              <a:rPr lang="en-US" dirty="0"/>
              <a:t>. </a:t>
            </a:r>
          </a:p>
          <a:p>
            <a:pPr algn="ctr"/>
            <a:r>
              <a:rPr lang="en-US" sz="1400" dirty="0"/>
              <a:t>Remembering that it is still people that make success happen. Moreover, it is the people that make organizations succeed. </a:t>
            </a:r>
          </a:p>
          <a:p>
            <a:pPr algn="ctr"/>
            <a:r>
              <a:rPr lang="en-US" sz="1400" dirty="0"/>
              <a:t>This is true no matter the technology solutions presented.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47237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D4F6B-9DDB-4553-A098-2AE9D8D28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7123" y="1636756"/>
            <a:ext cx="9077754" cy="1655805"/>
          </a:xfrm>
        </p:spPr>
        <p:txBody>
          <a:bodyPr/>
          <a:lstStyle/>
          <a:p>
            <a:pPr lvl="1"/>
            <a:r>
              <a:rPr lang="en-US" sz="1600" dirty="0"/>
              <a:t>Why are so many organizations falling short of a successful DevOps transformation?</a:t>
            </a:r>
            <a:br>
              <a:rPr lang="en-US" sz="1600" dirty="0"/>
            </a:br>
            <a:r>
              <a:rPr lang="en-US" sz="1600" dirty="0"/>
              <a:t>	</a:t>
            </a:r>
          </a:p>
          <a:p>
            <a:pPr lvl="1"/>
            <a:r>
              <a:rPr lang="en-US" sz="1600" dirty="0"/>
              <a:t>Each organization’s transformation will differ. 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</a:p>
          <a:p>
            <a:pPr lvl="1"/>
            <a:r>
              <a:rPr lang="en-US" sz="1600" dirty="0"/>
              <a:t>Do not let technology be the primary or only reason to transform. </a:t>
            </a:r>
          </a:p>
          <a:p>
            <a:pPr marL="457200" lvl="1" indent="0">
              <a:buNone/>
            </a:pPr>
            <a:r>
              <a:rPr lang="en-US" sz="1600" dirty="0"/>
              <a:t>	</a:t>
            </a:r>
          </a:p>
          <a:p>
            <a:pPr marL="457200" lvl="1" indent="0" algn="ctr">
              <a:buNone/>
            </a:pPr>
            <a:endParaRPr lang="en-US" sz="1600" b="1" i="1" u="sng" dirty="0"/>
          </a:p>
          <a:p>
            <a:pPr marL="457200" lvl="1" indent="0" algn="ctr">
              <a:buNone/>
            </a:pPr>
            <a:endParaRPr lang="en-US" sz="1600" b="1" i="1" u="sng" dirty="0"/>
          </a:p>
          <a:p>
            <a:pPr marL="457200" lvl="1" indent="0" algn="ctr">
              <a:buNone/>
            </a:pPr>
            <a:endParaRPr lang="en-US" sz="1600" b="1" i="1" u="sng" dirty="0"/>
          </a:p>
          <a:p>
            <a:endParaRPr lang="en-US" sz="1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3AE33D4-FF63-EC40-A040-E6D795F274BE}"/>
              </a:ext>
            </a:extLst>
          </p:cNvPr>
          <p:cNvSpPr txBox="1">
            <a:spLocks/>
          </p:cNvSpPr>
          <p:nvPr/>
        </p:nvSpPr>
        <p:spPr>
          <a:xfrm>
            <a:off x="3576084" y="181085"/>
            <a:ext cx="5039832" cy="7253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My Jerry Maguire Moment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5DC1AB-41DF-3F4E-9096-D45C5FEB913D}"/>
              </a:ext>
            </a:extLst>
          </p:cNvPr>
          <p:cNvSpPr/>
          <p:nvPr/>
        </p:nvSpPr>
        <p:spPr>
          <a:xfrm rot="20025863">
            <a:off x="857078" y="4103042"/>
            <a:ext cx="24714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i="1" dirty="0">
                <a:highlight>
                  <a:srgbClr val="00FF00"/>
                </a:highlight>
              </a:rPr>
              <a:t>Lead people!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49664-1847-E243-B6CE-B8148ED841AA}"/>
              </a:ext>
            </a:extLst>
          </p:cNvPr>
          <p:cNvSpPr/>
          <p:nvPr/>
        </p:nvSpPr>
        <p:spPr>
          <a:xfrm rot="1819851">
            <a:off x="8849409" y="4109079"/>
            <a:ext cx="2278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highlight>
                  <a:srgbClr val="00FF00"/>
                </a:highlight>
              </a:rPr>
              <a:t>Engage people! 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883504-54A3-AA42-884C-61B8DFBE322B}"/>
              </a:ext>
            </a:extLst>
          </p:cNvPr>
          <p:cNvSpPr/>
          <p:nvPr/>
        </p:nvSpPr>
        <p:spPr>
          <a:xfrm>
            <a:off x="4083941" y="5375189"/>
            <a:ext cx="40241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highlight>
                  <a:srgbClr val="00FF00"/>
                </a:highlight>
              </a:rPr>
              <a:t>Together, success is possible!</a:t>
            </a:r>
            <a:endParaRPr lang="en-US" sz="2400" dirty="0"/>
          </a:p>
        </p:txBody>
      </p:sp>
      <p:pic>
        <p:nvPicPr>
          <p:cNvPr id="12" name="Picture 11" descr="What is Your &quot;Jerry Maguire&quot; Moment? | Matt Litton">
            <a:extLst>
              <a:ext uri="{FF2B5EF4-FFF2-40B4-BE49-F238E27FC236}">
                <a16:creationId xmlns:a16="http://schemas.microsoft.com/office/drawing/2014/main" id="{ADA79ECC-F5B3-D74A-9F64-BC558C254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454503" y="3429000"/>
            <a:ext cx="3282993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9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D4F6B-9DDB-4553-A098-2AE9D8D28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95334" y="1767016"/>
            <a:ext cx="6067148" cy="1184393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600" dirty="0"/>
              <a:t>When you are at a point of transformation with your company…  	</a:t>
            </a:r>
          </a:p>
          <a:p>
            <a:pPr marL="457200" lvl="1" indent="0">
              <a:buNone/>
            </a:pPr>
            <a:r>
              <a:rPr lang="en-US" sz="1600" dirty="0"/>
              <a:t>	Recognize that it is not something to fear, </a:t>
            </a:r>
          </a:p>
          <a:p>
            <a:pPr marL="457200" lvl="1" indent="0">
              <a:buNone/>
            </a:pPr>
            <a:r>
              <a:rPr lang="en-US" sz="1600" dirty="0"/>
              <a:t>	It is something to celebrate.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BAFEB0-7486-450D-B502-09E13388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388" y="113809"/>
            <a:ext cx="4747223" cy="725340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+mj-lt"/>
              </a:rPr>
              <a:t>S. P. E. E. D </a:t>
            </a:r>
            <a:r>
              <a:rPr lang="en-US" sz="2800" dirty="0">
                <a:solidFill>
                  <a:schemeClr val="bg1"/>
                </a:solidFill>
                <a:latin typeface="+mj-lt"/>
              </a:rPr>
              <a:t>Methodology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07BC6B3F-1271-A548-B326-A109C295BF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811540"/>
              </p:ext>
            </p:extLst>
          </p:nvPr>
        </p:nvGraphicFramePr>
        <p:xfrm>
          <a:off x="0" y="1149011"/>
          <a:ext cx="7827315" cy="5311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CFCC78-BC64-6A4D-B9EA-D181CBB4A08F}"/>
              </a:ext>
            </a:extLst>
          </p:cNvPr>
          <p:cNvCxnSpPr>
            <a:cxnSpLocks/>
          </p:cNvCxnSpPr>
          <p:nvPr/>
        </p:nvCxnSpPr>
        <p:spPr>
          <a:xfrm>
            <a:off x="2609163" y="3700850"/>
            <a:ext cx="3193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70109C1-8718-3E43-9C78-D2189D02E24E}"/>
              </a:ext>
            </a:extLst>
          </p:cNvPr>
          <p:cNvCxnSpPr>
            <a:cxnSpLocks/>
          </p:cNvCxnSpPr>
          <p:nvPr/>
        </p:nvCxnSpPr>
        <p:spPr>
          <a:xfrm>
            <a:off x="4885035" y="3713207"/>
            <a:ext cx="31938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9A389BD-C9E2-7242-A6DE-04486B1BD991}"/>
              </a:ext>
            </a:extLst>
          </p:cNvPr>
          <p:cNvCxnSpPr>
            <a:cxnSpLocks/>
          </p:cNvCxnSpPr>
          <p:nvPr/>
        </p:nvCxnSpPr>
        <p:spPr>
          <a:xfrm flipV="1">
            <a:off x="3913657" y="2413690"/>
            <a:ext cx="0" cy="3295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A29113-3D42-F542-9540-5A3FF7DB2C44}"/>
              </a:ext>
            </a:extLst>
          </p:cNvPr>
          <p:cNvCxnSpPr>
            <a:cxnSpLocks/>
          </p:cNvCxnSpPr>
          <p:nvPr/>
        </p:nvCxnSpPr>
        <p:spPr>
          <a:xfrm flipV="1">
            <a:off x="3897179" y="4710193"/>
            <a:ext cx="0" cy="3295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72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1601B-F81F-C540-AA1C-4D64BEE3F41E}"/>
              </a:ext>
            </a:extLst>
          </p:cNvPr>
          <p:cNvSpPr txBox="1">
            <a:spLocks/>
          </p:cNvSpPr>
          <p:nvPr/>
        </p:nvSpPr>
        <p:spPr>
          <a:xfrm>
            <a:off x="380863" y="1135481"/>
            <a:ext cx="1641652" cy="5801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2B1-1233-A243-92CD-D6707C2A52D1}"/>
              </a:ext>
            </a:extLst>
          </p:cNvPr>
          <p:cNvSpPr txBox="1">
            <a:spLocks/>
          </p:cNvSpPr>
          <p:nvPr/>
        </p:nvSpPr>
        <p:spPr>
          <a:xfrm>
            <a:off x="380863" y="1798816"/>
            <a:ext cx="3839671" cy="14564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Purpose of transformation is in agreement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Organization has capacity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Priorities are aligned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Scalability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5D67A1-B4F1-484D-B0AF-C767C65F36FD}"/>
              </a:ext>
            </a:extLst>
          </p:cNvPr>
          <p:cNvSpPr txBox="1">
            <a:spLocks/>
          </p:cNvSpPr>
          <p:nvPr/>
        </p:nvSpPr>
        <p:spPr>
          <a:xfrm>
            <a:off x="2963823" y="202047"/>
            <a:ext cx="6264353" cy="7239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This is going to change everything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C96779-FE79-9647-A128-806C888C0129}"/>
              </a:ext>
            </a:extLst>
          </p:cNvPr>
          <p:cNvSpPr/>
          <p:nvPr/>
        </p:nvSpPr>
        <p:spPr>
          <a:xfrm>
            <a:off x="9096120" y="2272134"/>
            <a:ext cx="109936" cy="8504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8BE15B3-0DA5-FE44-A980-6A5A45F72A8C}"/>
              </a:ext>
            </a:extLst>
          </p:cNvPr>
          <p:cNvSpPr/>
          <p:nvPr/>
        </p:nvSpPr>
        <p:spPr>
          <a:xfrm>
            <a:off x="9057396" y="2253928"/>
            <a:ext cx="157467" cy="118387"/>
          </a:xfrm>
          <a:prstGeom prst="ellipse">
            <a:avLst/>
          </a:prstGeom>
          <a:noFill/>
          <a:ln w="190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6700E0-66D8-674C-9BA2-6A6D0437F6FA}"/>
              </a:ext>
            </a:extLst>
          </p:cNvPr>
          <p:cNvGrpSpPr/>
          <p:nvPr/>
        </p:nvGrpSpPr>
        <p:grpSpPr>
          <a:xfrm>
            <a:off x="7333141" y="1425344"/>
            <a:ext cx="3794761" cy="3831124"/>
            <a:chOff x="2742251" y="1734266"/>
            <a:chExt cx="3794761" cy="383112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14DCCE7-7F43-A447-A722-7905A347D839}"/>
                </a:ext>
              </a:extLst>
            </p:cNvPr>
            <p:cNvCxnSpPr/>
            <p:nvPr/>
          </p:nvCxnSpPr>
          <p:spPr>
            <a:xfrm flipV="1">
              <a:off x="4639631" y="1734266"/>
              <a:ext cx="0" cy="1915562"/>
            </a:xfrm>
            <a:prstGeom prst="line">
              <a:avLst/>
            </a:prstGeom>
            <a:ln w="114300" cap="rnd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38918A9-BCF0-BD42-B8C1-D2E1AACC0694}"/>
                </a:ext>
              </a:extLst>
            </p:cNvPr>
            <p:cNvCxnSpPr/>
            <p:nvPr/>
          </p:nvCxnSpPr>
          <p:spPr>
            <a:xfrm flipV="1">
              <a:off x="4639631" y="3649828"/>
              <a:ext cx="0" cy="1915562"/>
            </a:xfrm>
            <a:prstGeom prst="line">
              <a:avLst/>
            </a:prstGeom>
            <a:ln w="114300" cap="rnd">
              <a:solidFill>
                <a:schemeClr val="bg2">
                  <a:lumMod val="90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D5FB894-D201-6444-93DA-5087A21FAD18}"/>
                </a:ext>
              </a:extLst>
            </p:cNvPr>
            <p:cNvCxnSpPr/>
            <p:nvPr/>
          </p:nvCxnSpPr>
          <p:spPr>
            <a:xfrm flipH="1" flipV="1">
              <a:off x="2742251" y="3651732"/>
              <a:ext cx="1898710" cy="1270"/>
            </a:xfrm>
            <a:prstGeom prst="line">
              <a:avLst/>
            </a:prstGeom>
            <a:ln w="114300" cap="rnd"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AF1AC49-DEC8-5644-9E2D-7726FD13F300}"/>
                </a:ext>
              </a:extLst>
            </p:cNvPr>
            <p:cNvCxnSpPr/>
            <p:nvPr/>
          </p:nvCxnSpPr>
          <p:spPr>
            <a:xfrm flipH="1" flipV="1">
              <a:off x="4638302" y="3651732"/>
              <a:ext cx="1898710" cy="1270"/>
            </a:xfrm>
            <a:prstGeom prst="line">
              <a:avLst/>
            </a:prstGeom>
            <a:ln w="114300" cap="rnd">
              <a:solidFill>
                <a:schemeClr val="bg2">
                  <a:lumMod val="75000"/>
                </a:schemeClr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CC6F6FB-5B82-714F-AE39-6FC34E346183}"/>
              </a:ext>
            </a:extLst>
          </p:cNvPr>
          <p:cNvSpPr txBox="1"/>
          <p:nvPr/>
        </p:nvSpPr>
        <p:spPr>
          <a:xfrm>
            <a:off x="9330321" y="2885347"/>
            <a:ext cx="7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AE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63AC6-CB1E-7D49-8C84-EEC6B6FDAEE9}"/>
              </a:ext>
            </a:extLst>
          </p:cNvPr>
          <p:cNvSpPr txBox="1"/>
          <p:nvPr/>
        </p:nvSpPr>
        <p:spPr>
          <a:xfrm>
            <a:off x="9334548" y="3424878"/>
            <a:ext cx="7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AC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88408A-BBAE-0946-9435-3EAB13D3D41B}"/>
              </a:ext>
            </a:extLst>
          </p:cNvPr>
          <p:cNvSpPr txBox="1"/>
          <p:nvPr/>
        </p:nvSpPr>
        <p:spPr>
          <a:xfrm>
            <a:off x="8691197" y="2885347"/>
            <a:ext cx="7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85878B-9618-6B4C-89C3-5664D4487DF9}"/>
              </a:ext>
            </a:extLst>
          </p:cNvPr>
          <p:cNvSpPr txBox="1"/>
          <p:nvPr/>
        </p:nvSpPr>
        <p:spPr>
          <a:xfrm>
            <a:off x="8691197" y="3424878"/>
            <a:ext cx="767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4">
                    <a:lumMod val="50000"/>
                  </a:schemeClr>
                </a:solidFill>
                <a:latin typeface="+mj-lt"/>
              </a:rPr>
              <a:t>PC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B712D2-E4BB-514D-851B-59CF7BADC41E}"/>
              </a:ext>
            </a:extLst>
          </p:cNvPr>
          <p:cNvSpPr txBox="1"/>
          <p:nvPr/>
        </p:nvSpPr>
        <p:spPr>
          <a:xfrm>
            <a:off x="6495870" y="984197"/>
            <a:ext cx="9414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spc="50" dirty="0">
                <a:solidFill>
                  <a:schemeClr val="accent2"/>
                </a:solidFill>
                <a:latin typeface="+mj-lt"/>
              </a:rPr>
              <a:t>HEROIC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A2A466-BE78-1A47-A07B-6EE091443B06}"/>
              </a:ext>
            </a:extLst>
          </p:cNvPr>
          <p:cNvSpPr txBox="1"/>
          <p:nvPr/>
        </p:nvSpPr>
        <p:spPr>
          <a:xfrm>
            <a:off x="10871143" y="942659"/>
            <a:ext cx="10955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spc="50" dirty="0">
                <a:solidFill>
                  <a:schemeClr val="accent2"/>
                </a:solidFill>
                <a:latin typeface="+mj-lt"/>
              </a:rPr>
              <a:t>LEAN</a:t>
            </a:r>
          </a:p>
          <a:p>
            <a:pPr algn="ctr"/>
            <a:r>
              <a:rPr lang="en-US" sz="1300" b="1" spc="50" dirty="0">
                <a:solidFill>
                  <a:schemeClr val="accent2"/>
                </a:solidFill>
                <a:latin typeface="+mj-lt"/>
              </a:rPr>
              <a:t>STARTUP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6E1732-65AB-994E-A2B1-F14007E2B973}"/>
              </a:ext>
            </a:extLst>
          </p:cNvPr>
          <p:cNvSpPr txBox="1"/>
          <p:nvPr/>
        </p:nvSpPr>
        <p:spPr>
          <a:xfrm>
            <a:off x="10932506" y="5500974"/>
            <a:ext cx="10955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spc="50" dirty="0">
                <a:solidFill>
                  <a:schemeClr val="accent2"/>
                </a:solidFill>
                <a:latin typeface="+mj-lt"/>
              </a:rPr>
              <a:t>AGILE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67B5AB-5420-4849-867C-282A2F4B00A2}"/>
              </a:ext>
            </a:extLst>
          </p:cNvPr>
          <p:cNvSpPr txBox="1"/>
          <p:nvPr/>
        </p:nvSpPr>
        <p:spPr>
          <a:xfrm>
            <a:off x="6418814" y="5527453"/>
            <a:ext cx="1095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50" dirty="0">
                <a:solidFill>
                  <a:schemeClr val="accent2"/>
                </a:solidFill>
                <a:latin typeface="+mj-lt"/>
              </a:rPr>
              <a:t>LEAN/</a:t>
            </a:r>
          </a:p>
          <a:p>
            <a:pPr algn="ctr"/>
            <a:r>
              <a:rPr lang="en-US" sz="1400" b="1" spc="50" dirty="0">
                <a:solidFill>
                  <a:schemeClr val="accent2"/>
                </a:solidFill>
                <a:latin typeface="+mj-lt"/>
              </a:rPr>
              <a:t>AGILE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F5AEA9-57E0-6443-8346-74A57971ECF1}"/>
              </a:ext>
            </a:extLst>
          </p:cNvPr>
          <p:cNvSpPr txBox="1"/>
          <p:nvPr/>
        </p:nvSpPr>
        <p:spPr>
          <a:xfrm>
            <a:off x="8132450" y="986548"/>
            <a:ext cx="2198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100" dirty="0">
                <a:latin typeface="+mj-lt"/>
              </a:rPr>
              <a:t>EMERGENCE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5E94F8-195E-4F4C-95E3-B7A5529F6A1C}"/>
              </a:ext>
            </a:extLst>
          </p:cNvPr>
          <p:cNvSpPr txBox="1"/>
          <p:nvPr/>
        </p:nvSpPr>
        <p:spPr>
          <a:xfrm>
            <a:off x="7952836" y="5501814"/>
            <a:ext cx="2555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00" dirty="0">
                <a:latin typeface="+mj-lt"/>
              </a:rPr>
              <a:t>CONVERGENCE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3AB2666-AD6C-7C48-B226-48543B943A1F}"/>
              </a:ext>
            </a:extLst>
          </p:cNvPr>
          <p:cNvSpPr txBox="1"/>
          <p:nvPr/>
        </p:nvSpPr>
        <p:spPr>
          <a:xfrm rot="5400000">
            <a:off x="10124643" y="3162932"/>
            <a:ext cx="2555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00" dirty="0">
                <a:latin typeface="+mj-lt"/>
              </a:rPr>
              <a:t>ADAPTABILITY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283340D-C016-4A40-BDA6-6B90FF235AD3}"/>
              </a:ext>
            </a:extLst>
          </p:cNvPr>
          <p:cNvSpPr txBox="1"/>
          <p:nvPr/>
        </p:nvSpPr>
        <p:spPr>
          <a:xfrm rot="16200000">
            <a:off x="5775951" y="3171628"/>
            <a:ext cx="2555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100" dirty="0">
                <a:latin typeface="+mj-lt"/>
              </a:rPr>
              <a:t>PREDICTABILITY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F0D24A-4495-1C49-BA92-40E4E5A5B576}"/>
              </a:ext>
            </a:extLst>
          </p:cNvPr>
          <p:cNvGrpSpPr/>
          <p:nvPr/>
        </p:nvGrpSpPr>
        <p:grpSpPr>
          <a:xfrm>
            <a:off x="7167776" y="1798816"/>
            <a:ext cx="4059843" cy="3631004"/>
            <a:chOff x="2546579" y="2126400"/>
            <a:chExt cx="4059843" cy="3631004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0A00F31-7273-CB41-9F24-9639C0411F59}"/>
                </a:ext>
              </a:extLst>
            </p:cNvPr>
            <p:cNvSpPr txBox="1"/>
            <p:nvPr/>
          </p:nvSpPr>
          <p:spPr>
            <a:xfrm>
              <a:off x="2546579" y="5239874"/>
              <a:ext cx="7200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/>
                <a:t>Waterfall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14F4C80-5C11-4940-A1A5-36A000F2BFFF}"/>
                </a:ext>
              </a:extLst>
            </p:cNvPr>
            <p:cNvSpPr txBox="1"/>
            <p:nvPr/>
          </p:nvSpPr>
          <p:spPr>
            <a:xfrm>
              <a:off x="3087511" y="5495794"/>
              <a:ext cx="4395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/>
                <a:t>RUP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8672C58-3480-B148-902E-CE3425B17590}"/>
                </a:ext>
              </a:extLst>
            </p:cNvPr>
            <p:cNvSpPr txBox="1"/>
            <p:nvPr/>
          </p:nvSpPr>
          <p:spPr>
            <a:xfrm>
              <a:off x="5027346" y="4859153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/>
                <a:t>SAFe</a:t>
              </a:r>
              <a:endParaRPr lang="en-US" sz="1100" i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28E80F-E261-E343-9609-A23D64EB6DC4}"/>
                </a:ext>
              </a:extLst>
            </p:cNvPr>
            <p:cNvSpPr txBox="1"/>
            <p:nvPr/>
          </p:nvSpPr>
          <p:spPr>
            <a:xfrm>
              <a:off x="3335504" y="4207569"/>
              <a:ext cx="56297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/>
                <a:t>DSDM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EE5E427-F70F-B343-9F38-4BFEE77015F9}"/>
                </a:ext>
              </a:extLst>
            </p:cNvPr>
            <p:cNvSpPr txBox="1"/>
            <p:nvPr/>
          </p:nvSpPr>
          <p:spPr>
            <a:xfrm>
              <a:off x="2695565" y="3952524"/>
              <a:ext cx="5549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FDD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3F68E70-5F07-4C46-BC0B-A311B14B77C0}"/>
                </a:ext>
              </a:extLst>
            </p:cNvPr>
            <p:cNvSpPr txBox="1"/>
            <p:nvPr/>
          </p:nvSpPr>
          <p:spPr>
            <a:xfrm>
              <a:off x="5500440" y="4063522"/>
              <a:ext cx="4475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/>
                <a:t>DAD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206A2C6-B285-BE4D-91C0-480558EC91AE}"/>
                </a:ext>
              </a:extLst>
            </p:cNvPr>
            <p:cNvSpPr txBox="1"/>
            <p:nvPr/>
          </p:nvSpPr>
          <p:spPr>
            <a:xfrm>
              <a:off x="5852774" y="3863173"/>
              <a:ext cx="5549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/>
                <a:t>Nexus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DEABE1E-7781-6246-94DC-0F7FA0792E2C}"/>
                </a:ext>
              </a:extLst>
            </p:cNvPr>
            <p:cNvSpPr txBox="1"/>
            <p:nvPr/>
          </p:nvSpPr>
          <p:spPr>
            <a:xfrm>
              <a:off x="5874364" y="3028075"/>
              <a:ext cx="49084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 err="1"/>
                <a:t>LeSS</a:t>
              </a:r>
              <a:endParaRPr lang="en-US" sz="1100" i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382EE51-8EF3-3F48-A1CC-A2A4BB9B841A}"/>
                </a:ext>
              </a:extLst>
            </p:cNvPr>
            <p:cNvSpPr txBox="1"/>
            <p:nvPr/>
          </p:nvSpPr>
          <p:spPr>
            <a:xfrm>
              <a:off x="5341447" y="5052264"/>
              <a:ext cx="57259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/>
                <a:t>Scrum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BF8C3DC-F74F-7049-BCDB-DF8F2A6D27C8}"/>
                </a:ext>
              </a:extLst>
            </p:cNvPr>
            <p:cNvSpPr txBox="1"/>
            <p:nvPr/>
          </p:nvSpPr>
          <p:spPr>
            <a:xfrm>
              <a:off x="5488169" y="4790546"/>
              <a:ext cx="3385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/>
                <a:t>XP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1B43FB-6F7D-E142-AE60-9AF57A4C5DBC}"/>
                </a:ext>
              </a:extLst>
            </p:cNvPr>
            <p:cNvSpPr txBox="1"/>
            <p:nvPr/>
          </p:nvSpPr>
          <p:spPr>
            <a:xfrm>
              <a:off x="6016196" y="2126400"/>
              <a:ext cx="5902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i="1" dirty="0"/>
                <a:t>Crystal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A53B9B2-3CF3-874C-8C51-9DC9EC1752F0}"/>
              </a:ext>
            </a:extLst>
          </p:cNvPr>
          <p:cNvCxnSpPr/>
          <p:nvPr/>
        </p:nvCxnSpPr>
        <p:spPr>
          <a:xfrm>
            <a:off x="7862479" y="2743728"/>
            <a:ext cx="9606" cy="1531741"/>
          </a:xfrm>
          <a:prstGeom prst="line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5EA13A-EE3E-F84D-AD0C-4B5A81ADAC40}"/>
              </a:ext>
            </a:extLst>
          </p:cNvPr>
          <p:cNvCxnSpPr/>
          <p:nvPr/>
        </p:nvCxnSpPr>
        <p:spPr>
          <a:xfrm flipV="1">
            <a:off x="8152453" y="4499575"/>
            <a:ext cx="468208" cy="56263"/>
          </a:xfrm>
          <a:prstGeom prst="line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3F41508-71EF-0D42-9527-74F8084AD306}"/>
              </a:ext>
            </a:extLst>
          </p:cNvPr>
          <p:cNvCxnSpPr/>
          <p:nvPr/>
        </p:nvCxnSpPr>
        <p:spPr>
          <a:xfrm flipV="1">
            <a:off x="9003488" y="4305900"/>
            <a:ext cx="550623" cy="102471"/>
          </a:xfrm>
          <a:prstGeom prst="line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861E2120-2C00-4E4B-8F06-E08D5DA66B16}"/>
              </a:ext>
            </a:extLst>
          </p:cNvPr>
          <p:cNvSpPr/>
          <p:nvPr/>
        </p:nvSpPr>
        <p:spPr>
          <a:xfrm>
            <a:off x="7591716" y="4275469"/>
            <a:ext cx="560737" cy="5607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500" b="1" spc="100" dirty="0">
                <a:latin typeface="+mj-lt"/>
              </a:rPr>
              <a:t>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315EDE7-C1BC-2D4C-AF23-AD1AE2625CB4}"/>
              </a:ext>
            </a:extLst>
          </p:cNvPr>
          <p:cNvSpPr/>
          <p:nvPr/>
        </p:nvSpPr>
        <p:spPr>
          <a:xfrm>
            <a:off x="8490648" y="4172683"/>
            <a:ext cx="560737" cy="5607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500" b="1" spc="100" dirty="0">
                <a:latin typeface="+mj-lt"/>
              </a:rPr>
              <a:t>2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19CF99C-17B2-3D44-9FFC-FFDF1C095D44}"/>
              </a:ext>
            </a:extLst>
          </p:cNvPr>
          <p:cNvSpPr/>
          <p:nvPr/>
        </p:nvSpPr>
        <p:spPr>
          <a:xfrm>
            <a:off x="9427379" y="3961698"/>
            <a:ext cx="560737" cy="56073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500" b="1" spc="100" dirty="0">
                <a:latin typeface="+mj-lt"/>
              </a:rPr>
              <a:t>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51D3E4A-8845-124E-B57F-72E62AB77151}"/>
              </a:ext>
            </a:extLst>
          </p:cNvPr>
          <p:cNvSpPr txBox="1"/>
          <p:nvPr/>
        </p:nvSpPr>
        <p:spPr>
          <a:xfrm>
            <a:off x="9904235" y="4094103"/>
            <a:ext cx="957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E62833"/>
                </a:solidFill>
              </a:rPr>
              <a:t>DevOps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11CE418C-8AC1-1F44-AA89-68C1A21959D1}"/>
              </a:ext>
            </a:extLst>
          </p:cNvPr>
          <p:cNvSpPr/>
          <p:nvPr/>
        </p:nvSpPr>
        <p:spPr>
          <a:xfrm>
            <a:off x="7582110" y="2182991"/>
            <a:ext cx="560737" cy="5607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bIns="0" rtlCol="0" anchor="ctr"/>
          <a:lstStyle/>
          <a:p>
            <a:pPr algn="ctr"/>
            <a:r>
              <a:rPr lang="en-US" sz="900" b="1" spc="80" dirty="0">
                <a:latin typeface="+mj-lt"/>
              </a:rPr>
              <a:t>TEAMS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8B057B3-1430-7D45-A7C7-CCD522CDAFA3}"/>
              </a:ext>
            </a:extLst>
          </p:cNvPr>
          <p:cNvCxnSpPr/>
          <p:nvPr/>
        </p:nvCxnSpPr>
        <p:spPr>
          <a:xfrm flipV="1">
            <a:off x="10412545" y="2559903"/>
            <a:ext cx="88900" cy="492125"/>
          </a:xfrm>
          <a:prstGeom prst="line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9C0A600-5104-EB4A-8E84-B6876F0FAE5D}"/>
              </a:ext>
            </a:extLst>
          </p:cNvPr>
          <p:cNvCxnSpPr>
            <a:cxnSpLocks/>
            <a:stCxn id="66" idx="7"/>
          </p:cNvCxnSpPr>
          <p:nvPr/>
        </p:nvCxnSpPr>
        <p:spPr>
          <a:xfrm flipV="1">
            <a:off x="9905998" y="3407630"/>
            <a:ext cx="390123" cy="636186"/>
          </a:xfrm>
          <a:prstGeom prst="line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C31074B-F2AD-F344-AC2B-1806EE5BE33E}"/>
              </a:ext>
            </a:extLst>
          </p:cNvPr>
          <p:cNvSpPr/>
          <p:nvPr/>
        </p:nvSpPr>
        <p:spPr>
          <a:xfrm>
            <a:off x="10084634" y="2947440"/>
            <a:ext cx="560737" cy="56073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500" b="1" spc="100" dirty="0">
                <a:latin typeface="+mj-lt"/>
              </a:rPr>
              <a:t>4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0AD8C16-3E30-7244-B740-323DEC3DD242}"/>
              </a:ext>
            </a:extLst>
          </p:cNvPr>
          <p:cNvSpPr/>
          <p:nvPr/>
        </p:nvSpPr>
        <p:spPr>
          <a:xfrm>
            <a:off x="10254869" y="2117726"/>
            <a:ext cx="560737" cy="560737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1500" b="1" spc="100" dirty="0">
                <a:latin typeface="+mj-lt"/>
              </a:rPr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B1A5D-0A50-2B45-AC19-B05DA3CC1D44}"/>
              </a:ext>
            </a:extLst>
          </p:cNvPr>
          <p:cNvSpPr txBox="1"/>
          <p:nvPr/>
        </p:nvSpPr>
        <p:spPr>
          <a:xfrm>
            <a:off x="3861993" y="942659"/>
            <a:ext cx="2273902" cy="10618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u="sng" dirty="0"/>
              <a:t>Stage 1: Predictability</a:t>
            </a:r>
          </a:p>
          <a:p>
            <a:pPr algn="ctr"/>
            <a:r>
              <a:rPr lang="en-US" sz="1050" dirty="0"/>
              <a:t>Stable Teams</a:t>
            </a:r>
          </a:p>
          <a:p>
            <a:pPr algn="ctr"/>
            <a:r>
              <a:rPr lang="en-US" sz="1050" dirty="0"/>
              <a:t>Backlogs exist</a:t>
            </a:r>
          </a:p>
          <a:p>
            <a:pPr algn="ctr"/>
            <a:r>
              <a:rPr lang="en-US" sz="1050" dirty="0"/>
              <a:t>Delivery Frequently</a:t>
            </a:r>
          </a:p>
          <a:p>
            <a:pPr algn="ctr"/>
            <a:r>
              <a:rPr lang="en-US" sz="1050" dirty="0"/>
              <a:t>Measurable Progress</a:t>
            </a:r>
          </a:p>
          <a:p>
            <a:pPr algn="ctr"/>
            <a:r>
              <a:rPr lang="en-US" sz="1050" dirty="0"/>
              <a:t>Transparency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BF0C0CD-63A5-C44C-90B6-649ABAB7DAB1}"/>
              </a:ext>
            </a:extLst>
          </p:cNvPr>
          <p:cNvSpPr txBox="1"/>
          <p:nvPr/>
        </p:nvSpPr>
        <p:spPr>
          <a:xfrm>
            <a:off x="3861993" y="2065660"/>
            <a:ext cx="2273902" cy="10618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u="sng" dirty="0"/>
              <a:t>Stage 2: Improve Flow</a:t>
            </a:r>
          </a:p>
          <a:p>
            <a:pPr algn="ctr"/>
            <a:r>
              <a:rPr lang="en-US" sz="1050" dirty="0"/>
              <a:t>Quarterly Agile Planning</a:t>
            </a:r>
          </a:p>
          <a:p>
            <a:pPr algn="ctr"/>
            <a:r>
              <a:rPr lang="en-US" sz="1050" dirty="0"/>
              <a:t>Small Batches</a:t>
            </a:r>
          </a:p>
          <a:p>
            <a:pPr algn="ctr"/>
            <a:r>
              <a:rPr lang="en-US" sz="1050" dirty="0"/>
              <a:t>Improved Coordination</a:t>
            </a:r>
          </a:p>
          <a:p>
            <a:pPr algn="ctr"/>
            <a:r>
              <a:rPr lang="en-US" sz="1050" dirty="0"/>
              <a:t>Introduce Flow Based Metrics</a:t>
            </a:r>
          </a:p>
          <a:p>
            <a:pPr algn="ctr"/>
            <a:endParaRPr lang="en-US" sz="105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21DA4C0-4583-8F4A-B18B-F4CBA70BC1E8}"/>
              </a:ext>
            </a:extLst>
          </p:cNvPr>
          <p:cNvSpPr txBox="1"/>
          <p:nvPr/>
        </p:nvSpPr>
        <p:spPr>
          <a:xfrm>
            <a:off x="3862953" y="3169098"/>
            <a:ext cx="2273902" cy="10618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u="sng" dirty="0"/>
              <a:t>Stage 3: Decoupling</a:t>
            </a:r>
          </a:p>
          <a:p>
            <a:pPr algn="ctr"/>
            <a:r>
              <a:rPr lang="en-US" sz="1050" dirty="0"/>
              <a:t>Continuous Integration</a:t>
            </a:r>
          </a:p>
          <a:p>
            <a:pPr algn="ctr"/>
            <a:r>
              <a:rPr lang="en-US" sz="1050" dirty="0"/>
              <a:t>Legacy Refactoring</a:t>
            </a:r>
          </a:p>
          <a:p>
            <a:pPr algn="ctr"/>
            <a:r>
              <a:rPr lang="en-US" sz="1050" dirty="0"/>
              <a:t>Release Cadence</a:t>
            </a:r>
          </a:p>
          <a:p>
            <a:pPr algn="ctr"/>
            <a:r>
              <a:rPr lang="en-US" sz="1050" dirty="0"/>
              <a:t>DevOps</a:t>
            </a:r>
          </a:p>
          <a:p>
            <a:pPr algn="ctr"/>
            <a:endParaRPr lang="en-US" sz="105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02569B5-681E-8A4C-B7CC-4FA4A67A11DB}"/>
              </a:ext>
            </a:extLst>
          </p:cNvPr>
          <p:cNvSpPr txBox="1"/>
          <p:nvPr/>
        </p:nvSpPr>
        <p:spPr>
          <a:xfrm>
            <a:off x="3863990" y="4288820"/>
            <a:ext cx="2273902" cy="10618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u="sng" dirty="0"/>
              <a:t>Stage 4: Autonomous</a:t>
            </a:r>
          </a:p>
          <a:p>
            <a:pPr algn="ctr"/>
            <a:r>
              <a:rPr lang="en-US" sz="1050" dirty="0"/>
              <a:t>Adaptive Governance</a:t>
            </a:r>
          </a:p>
          <a:p>
            <a:pPr algn="ctr"/>
            <a:r>
              <a:rPr lang="en-US" sz="1050" dirty="0"/>
              <a:t>Funding Capabilities</a:t>
            </a:r>
          </a:p>
          <a:p>
            <a:pPr algn="ctr"/>
            <a:r>
              <a:rPr lang="en-US" sz="1050" dirty="0"/>
              <a:t>Economic Prioritization</a:t>
            </a:r>
          </a:p>
          <a:p>
            <a:pPr algn="ctr"/>
            <a:r>
              <a:rPr lang="en-US" sz="1050" dirty="0"/>
              <a:t>Continuous Delivery Capable</a:t>
            </a:r>
          </a:p>
          <a:p>
            <a:pPr algn="ctr"/>
            <a:r>
              <a:rPr lang="en-US" sz="1050" dirty="0"/>
              <a:t>Release Cadence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9E29CB1-342B-F549-93A1-79D4DE2CD864}"/>
              </a:ext>
            </a:extLst>
          </p:cNvPr>
          <p:cNvSpPr txBox="1"/>
          <p:nvPr/>
        </p:nvSpPr>
        <p:spPr>
          <a:xfrm>
            <a:off x="3865480" y="5408292"/>
            <a:ext cx="2273902" cy="10618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u="sng" dirty="0"/>
              <a:t>Stage 5: Invest to Learn</a:t>
            </a:r>
          </a:p>
          <a:p>
            <a:pPr algn="ctr"/>
            <a:r>
              <a:rPr lang="en-US" sz="1050" dirty="0"/>
              <a:t>Outcome Based Accountability</a:t>
            </a:r>
          </a:p>
          <a:p>
            <a:pPr algn="ctr"/>
            <a:r>
              <a:rPr lang="en-US" sz="1050" dirty="0"/>
              <a:t>Innovation Focused</a:t>
            </a:r>
          </a:p>
          <a:p>
            <a:pPr algn="ctr"/>
            <a:r>
              <a:rPr lang="en-US" sz="1050" dirty="0"/>
              <a:t>Design Thinking &amp; Lean Start-Up</a:t>
            </a:r>
          </a:p>
          <a:p>
            <a:pPr algn="ctr"/>
            <a:r>
              <a:rPr lang="en-US" sz="1050" dirty="0"/>
              <a:t>Continuous Delivery</a:t>
            </a:r>
          </a:p>
          <a:p>
            <a:pPr algn="ctr"/>
            <a:endParaRPr lang="en-US" sz="105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598365-E976-4447-AE10-1E888E34935F}"/>
              </a:ext>
            </a:extLst>
          </p:cNvPr>
          <p:cNvSpPr txBox="1"/>
          <p:nvPr/>
        </p:nvSpPr>
        <p:spPr>
          <a:xfrm>
            <a:off x="6495871" y="1348915"/>
            <a:ext cx="94145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spc="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Low Trust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6531043-3721-9144-9211-9908C99384E4}"/>
              </a:ext>
            </a:extLst>
          </p:cNvPr>
          <p:cNvSpPr txBox="1"/>
          <p:nvPr/>
        </p:nvSpPr>
        <p:spPr>
          <a:xfrm>
            <a:off x="6216838" y="5330286"/>
            <a:ext cx="203881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spc="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Become Predictable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08D328B-18FD-B149-A1AC-6D996ECDBCE9}"/>
              </a:ext>
            </a:extLst>
          </p:cNvPr>
          <p:cNvSpPr txBox="1"/>
          <p:nvPr/>
        </p:nvSpPr>
        <p:spPr>
          <a:xfrm>
            <a:off x="10444090" y="5329750"/>
            <a:ext cx="16830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spc="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Reduce Batch Size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8F10CA-C48B-384F-8ED1-857816FE1411}"/>
              </a:ext>
            </a:extLst>
          </p:cNvPr>
          <p:cNvSpPr txBox="1"/>
          <p:nvPr/>
        </p:nvSpPr>
        <p:spPr>
          <a:xfrm>
            <a:off x="10695857" y="1342712"/>
            <a:ext cx="14461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spc="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Fully Decoupled</a:t>
            </a:r>
          </a:p>
        </p:txBody>
      </p:sp>
    </p:spTree>
    <p:extLst>
      <p:ext uri="{BB962C8B-B14F-4D97-AF65-F5344CB8AC3E}">
        <p14:creationId xmlns:p14="http://schemas.microsoft.com/office/powerpoint/2010/main" val="141456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FBD8-BAC4-6943-8B1A-15F7D9667FF4}"/>
              </a:ext>
            </a:extLst>
          </p:cNvPr>
          <p:cNvSpPr txBox="1">
            <a:spLocks/>
          </p:cNvSpPr>
          <p:nvPr/>
        </p:nvSpPr>
        <p:spPr>
          <a:xfrm>
            <a:off x="518866" y="1208598"/>
            <a:ext cx="3217659" cy="7197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People Engaged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9B59D-1A1F-F947-887D-ED7BD5A9D18A}"/>
              </a:ext>
            </a:extLst>
          </p:cNvPr>
          <p:cNvSpPr txBox="1">
            <a:spLocks/>
          </p:cNvSpPr>
          <p:nvPr/>
        </p:nvSpPr>
        <p:spPr>
          <a:xfrm>
            <a:off x="518866" y="1928317"/>
            <a:ext cx="5456829" cy="1270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Identify and establish roles / skills needed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What does it takes to provide End to End delivery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Purpose / Value understanding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B482AD0-45EC-7545-8969-B54B3820B74C}"/>
              </a:ext>
            </a:extLst>
          </p:cNvPr>
          <p:cNvSpPr txBox="1">
            <a:spLocks/>
          </p:cNvSpPr>
          <p:nvPr/>
        </p:nvSpPr>
        <p:spPr>
          <a:xfrm>
            <a:off x="4396092" y="201489"/>
            <a:ext cx="3399815" cy="4580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Help Me Help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ECFABF-AB05-E447-957E-D73B39DDC264}"/>
              </a:ext>
            </a:extLst>
          </p:cNvPr>
          <p:cNvSpPr/>
          <p:nvPr/>
        </p:nvSpPr>
        <p:spPr>
          <a:xfrm>
            <a:off x="5167075" y="4726017"/>
            <a:ext cx="69912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/>
              <a:t>A group of teams moving together from their current state to their future state </a:t>
            </a:r>
          </a:p>
        </p:txBody>
      </p:sp>
      <p:pic>
        <p:nvPicPr>
          <p:cNvPr id="6" name="Picture 5" descr="Good news : 11% of french employees use social collaboration">
            <a:extLst>
              <a:ext uri="{FF2B5EF4-FFF2-40B4-BE49-F238E27FC236}">
                <a16:creationId xmlns:a16="http://schemas.microsoft.com/office/drawing/2014/main" id="{6AC04391-1213-2041-B3B3-4195BCF34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66759" y="1355273"/>
            <a:ext cx="4591839" cy="3043732"/>
          </a:xfrm>
          <a:prstGeom prst="rect">
            <a:avLst/>
          </a:prstGeom>
        </p:spPr>
      </p:pic>
      <p:pic>
        <p:nvPicPr>
          <p:cNvPr id="9" name="Picture 8" descr="Help Me Help You - BSB: Beauty news, makeup swatches and ...">
            <a:extLst>
              <a:ext uri="{FF2B5EF4-FFF2-40B4-BE49-F238E27FC236}">
                <a16:creationId xmlns:a16="http://schemas.microsoft.com/office/drawing/2014/main" id="{A096C2B6-A77A-BF4F-AEEA-5AF253927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8866" y="3730921"/>
            <a:ext cx="3948792" cy="199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1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E2CE-7425-3847-81AA-46FA4CD7E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88" y="1154803"/>
            <a:ext cx="4068124" cy="592991"/>
          </a:xfrm>
        </p:spPr>
        <p:txBody>
          <a:bodyPr/>
          <a:lstStyle/>
          <a:p>
            <a:r>
              <a:rPr lang="en-US" sz="3200" dirty="0"/>
              <a:t>Executed Deliverable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3DFC4-7BFF-A847-B6E7-C6CFE37F75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2011" y="1123802"/>
            <a:ext cx="5191383" cy="1189187"/>
          </a:xfrm>
        </p:spPr>
        <p:txBody>
          <a:bodyPr/>
          <a:lstStyle/>
          <a:p>
            <a:r>
              <a:rPr lang="en-US" sz="1600" dirty="0"/>
              <a:t>Outcome aligns with Business/Product/Service</a:t>
            </a:r>
          </a:p>
          <a:p>
            <a:r>
              <a:rPr lang="en-US" sz="1600" dirty="0"/>
              <a:t>Value can be realized</a:t>
            </a:r>
          </a:p>
          <a:p>
            <a:r>
              <a:rPr lang="en-US" sz="1600" dirty="0"/>
              <a:t>Metrics can be used to validate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42ACBFB-73BB-4042-9BA3-F4F666497CC1}"/>
              </a:ext>
            </a:extLst>
          </p:cNvPr>
          <p:cNvSpPr txBox="1">
            <a:spLocks/>
          </p:cNvSpPr>
          <p:nvPr/>
        </p:nvSpPr>
        <p:spPr>
          <a:xfrm>
            <a:off x="4253686" y="171509"/>
            <a:ext cx="3684628" cy="5929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Franklin Gothic Medium" panose="020B0603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Show Me The Value</a:t>
            </a:r>
          </a:p>
        </p:txBody>
      </p:sp>
      <p:pic>
        <p:nvPicPr>
          <p:cNvPr id="7" name="Picture 6" descr="15 Best Feel Good Movies of All Time">
            <a:extLst>
              <a:ext uri="{FF2B5EF4-FFF2-40B4-BE49-F238E27FC236}">
                <a16:creationId xmlns:a16="http://schemas.microsoft.com/office/drawing/2014/main" id="{03123A33-580D-4043-B66A-0F59667D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446326" y="2871302"/>
            <a:ext cx="3414121" cy="192328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0DF91A0-388A-B543-AD6B-F84AD8DD5E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88" y="2709699"/>
            <a:ext cx="943507" cy="93313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7EDCEF7-F800-DC40-8EBC-571C47814F9C}"/>
              </a:ext>
            </a:extLst>
          </p:cNvPr>
          <p:cNvSpPr txBox="1"/>
          <p:nvPr/>
        </p:nvSpPr>
        <p:spPr>
          <a:xfrm>
            <a:off x="199309" y="4402244"/>
            <a:ext cx="199094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28600">
              <a:spcAft>
                <a:spcPts val="900"/>
              </a:spcAft>
              <a:buClr>
                <a:schemeClr val="accent4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Small enough for the team to develop in a day or so</a:t>
            </a:r>
          </a:p>
          <a:p>
            <a:pPr marL="257175" indent="-228600">
              <a:spcAft>
                <a:spcPts val="900"/>
              </a:spcAft>
              <a:buClr>
                <a:schemeClr val="accent4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Independent, Negotiable, Valuable, Estimable, Sized appropriately, Testable</a:t>
            </a:r>
          </a:p>
          <a:p>
            <a:endParaRPr lang="en-US" sz="1200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141FB8-AAEA-2749-BB64-C138510EB3F4}"/>
              </a:ext>
            </a:extLst>
          </p:cNvPr>
          <p:cNvSpPr txBox="1"/>
          <p:nvPr/>
        </p:nvSpPr>
        <p:spPr>
          <a:xfrm>
            <a:off x="2030923" y="4402244"/>
            <a:ext cx="18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28600">
              <a:spcAft>
                <a:spcPts val="900"/>
              </a:spcAft>
              <a:buClr>
                <a:schemeClr val="accent4">
                  <a:lumMod val="60000"/>
                  <a:lumOff val="40000"/>
                </a:schemeClr>
              </a:buClr>
              <a:buFont typeface="Arial" charset="0"/>
              <a:buChar char="•"/>
            </a:pPr>
            <a:r>
              <a:rPr lang="en-US" sz="1200" dirty="0">
                <a:solidFill>
                  <a:schemeClr val="accent1"/>
                </a:solidFill>
              </a:rPr>
              <a:t>Everything and everyone necessary to deliver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CD9511-3B88-CF43-BA00-1E11E97C60E1}"/>
              </a:ext>
            </a:extLst>
          </p:cNvPr>
          <p:cNvSpPr txBox="1"/>
          <p:nvPr/>
        </p:nvSpPr>
        <p:spPr>
          <a:xfrm>
            <a:off x="3717666" y="3856305"/>
            <a:ext cx="2644345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50" b="1" cap="all" dirty="0">
                <a:solidFill>
                  <a:schemeClr val="accent1"/>
                </a:solidFill>
              </a:rPr>
              <a:t>WORKING TESTED product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D36C16-8B16-1F4E-A16B-24CE60C90482}"/>
              </a:ext>
            </a:extLst>
          </p:cNvPr>
          <p:cNvSpPr txBox="1"/>
          <p:nvPr/>
        </p:nvSpPr>
        <p:spPr>
          <a:xfrm>
            <a:off x="2018142" y="3832946"/>
            <a:ext cx="1885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cap="all" dirty="0">
                <a:solidFill>
                  <a:schemeClr val="accent1"/>
                </a:solidFill>
              </a:rPr>
              <a:t>TEAMS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301EBE-AAFF-2F46-A5D7-D71B7D7F15CB}"/>
              </a:ext>
            </a:extLst>
          </p:cNvPr>
          <p:cNvSpPr txBox="1"/>
          <p:nvPr/>
        </p:nvSpPr>
        <p:spPr>
          <a:xfrm>
            <a:off x="199309" y="3832946"/>
            <a:ext cx="18859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cap="all" dirty="0">
                <a:solidFill>
                  <a:schemeClr val="accent1"/>
                </a:solidFill>
              </a:rPr>
              <a:t>BACKLOGS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41FAB6A-F799-4344-8D05-FF4AFBC0D470}"/>
              </a:ext>
            </a:extLst>
          </p:cNvPr>
          <p:cNvSpPr txBox="1"/>
          <p:nvPr/>
        </p:nvSpPr>
        <p:spPr>
          <a:xfrm>
            <a:off x="4021865" y="4425327"/>
            <a:ext cx="18859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57175" indent="-228600">
              <a:spcAft>
                <a:spcPts val="900"/>
              </a:spcAft>
              <a:buClr>
                <a:schemeClr val="accent4">
                  <a:lumMod val="60000"/>
                  <a:lumOff val="40000"/>
                </a:schemeClr>
              </a:buClr>
              <a:buFont typeface="Arial" charset="0"/>
              <a:buChar char="•"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1200" dirty="0">
                <a:solidFill>
                  <a:schemeClr val="accent1"/>
                </a:solidFill>
              </a:rPr>
              <a:t>Meets acceptance criteria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No known defects</a:t>
            </a:r>
          </a:p>
          <a:p>
            <a:r>
              <a:rPr lang="en-US" sz="1200" dirty="0">
                <a:solidFill>
                  <a:schemeClr val="accent1"/>
                </a:solidFill>
              </a:rPr>
              <a:t>No unplanned technical debt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0BA9999-9342-1542-8646-B8DE568684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44" y="2672556"/>
            <a:ext cx="943508" cy="95541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5758434-43BD-284C-B78C-074353D019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10" y="2672293"/>
            <a:ext cx="916298" cy="95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2501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12818</TotalTime>
  <Words>703</Words>
  <Application>Microsoft Macintosh PowerPoint</Application>
  <PresentationFormat>Widescreen</PresentationFormat>
  <Paragraphs>214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Courier New</vt:lpstr>
      <vt:lpstr>Franklin Gothic Book</vt:lpstr>
      <vt:lpstr>Franklin Gothic Medium</vt:lpstr>
      <vt:lpstr>1_Custom Design</vt:lpstr>
      <vt:lpstr>PowerPoint Presentation</vt:lpstr>
      <vt:lpstr>Presentation Agenda</vt:lpstr>
      <vt:lpstr>Little about me:</vt:lpstr>
      <vt:lpstr>PowerPoint Presentation</vt:lpstr>
      <vt:lpstr>PowerPoint Presentation</vt:lpstr>
      <vt:lpstr>S. P. E. E. D Methodology</vt:lpstr>
      <vt:lpstr>PowerPoint Presentation</vt:lpstr>
      <vt:lpstr>PowerPoint Presentation</vt:lpstr>
      <vt:lpstr>Executed Deliverable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Lavoie</dc:creator>
  <cp:lastModifiedBy>Marty Brunke</cp:lastModifiedBy>
  <cp:revision>158</cp:revision>
  <cp:lastPrinted>2019-11-06T23:15:20Z</cp:lastPrinted>
  <dcterms:created xsi:type="dcterms:W3CDTF">2019-04-17T18:42:52Z</dcterms:created>
  <dcterms:modified xsi:type="dcterms:W3CDTF">2019-11-07T01:17:18Z</dcterms:modified>
</cp:coreProperties>
</file>